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323" r:id="rId3"/>
    <p:sldId id="271" r:id="rId4"/>
    <p:sldId id="300" r:id="rId5"/>
    <p:sldId id="298" r:id="rId6"/>
    <p:sldId id="319" r:id="rId7"/>
    <p:sldId id="320" r:id="rId8"/>
    <p:sldId id="302" r:id="rId9"/>
    <p:sldId id="303" r:id="rId10"/>
    <p:sldId id="304" r:id="rId11"/>
    <p:sldId id="278" r:id="rId12"/>
    <p:sldId id="324" r:id="rId13"/>
    <p:sldId id="305" r:id="rId14"/>
    <p:sldId id="309" r:id="rId15"/>
    <p:sldId id="308" r:id="rId16"/>
    <p:sldId id="283" r:id="rId17"/>
    <p:sldId id="325" r:id="rId18"/>
    <p:sldId id="310" r:id="rId19"/>
    <p:sldId id="311" r:id="rId20"/>
    <p:sldId id="312" r:id="rId21"/>
    <p:sldId id="313" r:id="rId22"/>
    <p:sldId id="314" r:id="rId23"/>
    <p:sldId id="326" r:id="rId24"/>
    <p:sldId id="315" r:id="rId25"/>
    <p:sldId id="318" r:id="rId26"/>
    <p:sldId id="291" r:id="rId27"/>
    <p:sldId id="327" r:id="rId28"/>
    <p:sldId id="31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93" r:id="rId37"/>
    <p:sldId id="335" r:id="rId38"/>
    <p:sldId id="321" r:id="rId39"/>
    <p:sldId id="295" r:id="rId40"/>
    <p:sldId id="336" r:id="rId41"/>
    <p:sldId id="322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F883-9841-4E26-AA81-E8A6F9D6BEAE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1B9D2-0E23-4211-824D-B5FA06F092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517_NJATC_PP_Proof4-0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3840" y="-182880"/>
            <a:ext cx="9387840" cy="7040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F672-41C6-4DC3-9C0D-A75DAC25C944}" type="datetime1">
              <a:rPr lang="en-US" smtClean="0"/>
              <a:t>12/9/2013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B9B3-0271-4BAA-B79A-F9FE8B6C5DAA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53A5-0BF9-4C9B-A954-E65996CEB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8600" y="236815"/>
            <a:ext cx="9525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ACTIVE LEARNING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Provides content to stimulate and motivate the apprentice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Helps apprentices develop critical thinking skills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Helps the apprentice understand the content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Provides immersive activity encouraging the apprentice to: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Think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Explore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518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11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486" y="1447800"/>
            <a:ext cx="806304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INSTRUCTOR</a:t>
            </a:r>
            <a:endParaRPr lang="en-US" sz="115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LOG-ON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1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28600" y="533400"/>
            <a:ext cx="9363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How Does the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Instructor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Access the LMS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13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49377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228600" y="4981575"/>
            <a:ext cx="937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www.njatc.org</a:t>
            </a:r>
          </a:p>
          <a:p>
            <a:pPr algn="ctr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42336"/>
            <a:ext cx="2008417" cy="8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14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8600" y="5231473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66FF"/>
                </a:solidFill>
                <a:latin typeface="Comic Sans MS" panose="030F0702030302020204" pitchFamily="66" charset="0"/>
              </a:rPr>
              <a:t>http://</a:t>
            </a:r>
            <a:r>
              <a:rPr lang="en-US" sz="2400" i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blendedlearning.njatc.org/login/index.php</a:t>
            </a:r>
            <a:endParaRPr lang="en-US" sz="2400" i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6858000" cy="493113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62000" y="2971800"/>
            <a:ext cx="2057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15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4147609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66FF"/>
                </a:solidFill>
                <a:latin typeface="Comic Sans MS" panose="030F0702030302020204" pitchFamily="66" charset="0"/>
              </a:rPr>
              <a:t>http://blendedlearning.njatc.org/?theme=njatc_instructor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8961120" cy="37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486" y="1447800"/>
            <a:ext cx="806304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INSTRUCTOR</a:t>
            </a:r>
            <a:endParaRPr lang="en-US" sz="115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BUTTONS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5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650"/>
            <a:ext cx="2133600" cy="424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"/>
            <a:ext cx="8229600" cy="3419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607985" y="754787"/>
            <a:ext cx="1224860" cy="2751579"/>
          </a:xfrm>
          <a:prstGeom prst="rect">
            <a:avLst/>
          </a:prstGeom>
        </p:spPr>
      </p:pic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18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19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2133600" cy="4248150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>
            <a:off x="152400" y="0"/>
            <a:ext cx="2667000" cy="4648200"/>
          </a:xfrm>
          <a:custGeom>
            <a:avLst/>
            <a:gdLst/>
            <a:ahLst/>
            <a:cxnLst/>
            <a:rect l="l" t="t" r="r" b="b"/>
            <a:pathLst>
              <a:path w="2667000" h="4648200">
                <a:moveTo>
                  <a:pt x="152400" y="261937"/>
                </a:moveTo>
                <a:lnTo>
                  <a:pt x="152400" y="995362"/>
                </a:lnTo>
                <a:lnTo>
                  <a:pt x="2209800" y="995362"/>
                </a:lnTo>
                <a:lnTo>
                  <a:pt x="2209800" y="261937"/>
                </a:lnTo>
                <a:close/>
                <a:moveTo>
                  <a:pt x="0" y="0"/>
                </a:moveTo>
                <a:lnTo>
                  <a:pt x="2667000" y="0"/>
                </a:lnTo>
                <a:lnTo>
                  <a:pt x="2667000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bg1">
              <a:lumMod val="85000"/>
              <a:alpha val="78000"/>
            </a:schemeClr>
          </a:solidFill>
          <a:ln>
            <a:solidFill>
              <a:schemeClr val="bg1">
                <a:lumMod val="8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447925" y="333375"/>
            <a:ext cx="1371600" cy="609600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971924" y="133350"/>
            <a:ext cx="5019675" cy="2200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Instructor Home Page “HOME” Button</a:t>
            </a:r>
          </a:p>
          <a:p>
            <a:r>
              <a:rPr lang="en-US" sz="2000" dirty="0" smtClean="0"/>
              <a:t>Can be accessed from any page</a:t>
            </a:r>
          </a:p>
          <a:p>
            <a:r>
              <a:rPr lang="en-US" sz="2000" dirty="0" smtClean="0"/>
              <a:t>Always returns the user to the Instructor Home Page</a:t>
            </a:r>
          </a:p>
          <a:p>
            <a:r>
              <a:rPr lang="en-US" sz="2000" dirty="0" smtClean="0"/>
              <a:t>Provides a consistent entry point to the LMS</a:t>
            </a:r>
          </a:p>
          <a:p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71725"/>
            <a:ext cx="5486400" cy="22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941" y="1447800"/>
            <a:ext cx="650812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ACTIVE</a:t>
            </a:r>
          </a:p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LEARNING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9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20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38125"/>
            <a:ext cx="2133600" cy="4248150"/>
          </a:xfrm>
          <a:prstGeom prst="rect">
            <a:avLst/>
          </a:prstGeom>
        </p:spPr>
      </p:pic>
      <p:sp>
        <p:nvSpPr>
          <p:cNvPr id="16" name="Rectangle 5"/>
          <p:cNvSpPr/>
          <p:nvPr/>
        </p:nvSpPr>
        <p:spPr>
          <a:xfrm>
            <a:off x="161925" y="9525"/>
            <a:ext cx="2667000" cy="4648200"/>
          </a:xfrm>
          <a:custGeom>
            <a:avLst/>
            <a:gdLst/>
            <a:ahLst/>
            <a:cxnLst/>
            <a:rect l="l" t="t" r="r" b="b"/>
            <a:pathLst>
              <a:path w="2667000" h="4648200">
                <a:moveTo>
                  <a:pt x="152400" y="976312"/>
                </a:moveTo>
                <a:lnTo>
                  <a:pt x="152400" y="1709737"/>
                </a:lnTo>
                <a:lnTo>
                  <a:pt x="2209800" y="1709737"/>
                </a:lnTo>
                <a:lnTo>
                  <a:pt x="2209800" y="976312"/>
                </a:lnTo>
                <a:close/>
                <a:moveTo>
                  <a:pt x="0" y="0"/>
                </a:moveTo>
                <a:lnTo>
                  <a:pt x="2667000" y="0"/>
                </a:lnTo>
                <a:lnTo>
                  <a:pt x="2667000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bg1">
              <a:lumMod val="85000"/>
              <a:alpha val="78000"/>
            </a:schemeClr>
          </a:solidFill>
          <a:ln>
            <a:solidFill>
              <a:schemeClr val="bg1">
                <a:lumMod val="8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2457450" y="1076325"/>
            <a:ext cx="1371600" cy="609600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981449" y="76200"/>
            <a:ext cx="5019675" cy="2200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“MY  COURSES” Button</a:t>
            </a:r>
          </a:p>
          <a:p>
            <a:r>
              <a:rPr lang="en-US" sz="2000" dirty="0" smtClean="0"/>
              <a:t>Can be accessed from any page</a:t>
            </a:r>
          </a:p>
          <a:p>
            <a:r>
              <a:rPr lang="en-US" sz="2000" dirty="0" smtClean="0"/>
              <a:t>Shows the courses which the Instructor  has been registered to review or use</a:t>
            </a:r>
          </a:p>
          <a:p>
            <a:r>
              <a:rPr lang="en-US" sz="2000" dirty="0" smtClean="0"/>
              <a:t>These are the courses which that Instructor can access and explore or use as a teaching resource.</a:t>
            </a:r>
          </a:p>
          <a:p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2510655"/>
            <a:ext cx="5219700" cy="3204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2133600" cy="4248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9525"/>
            <a:ext cx="2667000" cy="4648200"/>
          </a:xfrm>
          <a:custGeom>
            <a:avLst/>
            <a:gdLst/>
            <a:ahLst/>
            <a:cxnLst/>
            <a:rect l="l" t="t" r="r" b="b"/>
            <a:pathLst>
              <a:path w="2667000" h="4648200">
                <a:moveTo>
                  <a:pt x="152400" y="1724025"/>
                </a:moveTo>
                <a:lnTo>
                  <a:pt x="152400" y="2457450"/>
                </a:lnTo>
                <a:lnTo>
                  <a:pt x="2209800" y="2457450"/>
                </a:lnTo>
                <a:lnTo>
                  <a:pt x="2209800" y="1724025"/>
                </a:lnTo>
                <a:close/>
                <a:moveTo>
                  <a:pt x="0" y="0"/>
                </a:moveTo>
                <a:lnTo>
                  <a:pt x="2667000" y="0"/>
                </a:lnTo>
                <a:lnTo>
                  <a:pt x="2667000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bg1">
              <a:lumMod val="85000"/>
              <a:alpha val="78000"/>
            </a:schemeClr>
          </a:solidFill>
          <a:ln>
            <a:solidFill>
              <a:schemeClr val="bg1">
                <a:lumMod val="8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438400" y="1809750"/>
            <a:ext cx="1371600" cy="609600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971924" y="133350"/>
            <a:ext cx="5019675" cy="2200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“COURSE CATALOG” Button</a:t>
            </a:r>
          </a:p>
          <a:p>
            <a:r>
              <a:rPr lang="en-US" sz="2000" dirty="0" smtClean="0"/>
              <a:t>Can be accessed from any page</a:t>
            </a:r>
          </a:p>
          <a:p>
            <a:r>
              <a:rPr lang="en-US" sz="2000" dirty="0" smtClean="0"/>
              <a:t>Lists additional courses available for CET usage, or for use by apprentices who need to complete additional courses which are not included in the apprenticeship curriculum</a:t>
            </a:r>
          </a:p>
          <a:p>
            <a:r>
              <a:rPr lang="en-US" sz="2000" dirty="0" smtClean="0"/>
              <a:t>This button does not provide access to these courses</a:t>
            </a:r>
          </a:p>
          <a:p>
            <a:r>
              <a:rPr lang="en-US" sz="2000" dirty="0" smtClean="0"/>
              <a:t>These courses must be selected by the JATC Administrator as part of the Apprentice’s curriculum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95250"/>
            <a:ext cx="3624625" cy="533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109538"/>
            <a:ext cx="3396652" cy="5348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109538"/>
            <a:ext cx="5238750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bldLvl="5"/>
      <p:bldP spid="8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025"/>
            <a:ext cx="2133600" cy="4248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0"/>
            <a:ext cx="2667000" cy="4648200"/>
          </a:xfrm>
          <a:custGeom>
            <a:avLst/>
            <a:gdLst/>
            <a:ahLst/>
            <a:cxnLst/>
            <a:rect l="l" t="t" r="r" b="b"/>
            <a:pathLst>
              <a:path w="2667000" h="4648200">
                <a:moveTo>
                  <a:pt x="152400" y="2438400"/>
                </a:moveTo>
                <a:lnTo>
                  <a:pt x="152400" y="3171825"/>
                </a:lnTo>
                <a:lnTo>
                  <a:pt x="2209800" y="3171825"/>
                </a:lnTo>
                <a:lnTo>
                  <a:pt x="2209800" y="2438400"/>
                </a:lnTo>
                <a:close/>
                <a:moveTo>
                  <a:pt x="0" y="0"/>
                </a:moveTo>
                <a:lnTo>
                  <a:pt x="2667000" y="0"/>
                </a:lnTo>
                <a:lnTo>
                  <a:pt x="2667000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bg1">
              <a:lumMod val="85000"/>
              <a:alpha val="78000"/>
            </a:schemeClr>
          </a:solidFill>
          <a:ln>
            <a:solidFill>
              <a:schemeClr val="bg1">
                <a:lumMod val="8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447925" y="2486025"/>
            <a:ext cx="1371600" cy="609600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971924" y="123825"/>
            <a:ext cx="5019675" cy="2200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“REPORTS” Button</a:t>
            </a:r>
          </a:p>
          <a:p>
            <a:r>
              <a:rPr lang="en-US" sz="2000" dirty="0" smtClean="0"/>
              <a:t>Can be accessed from any page</a:t>
            </a:r>
          </a:p>
          <a:p>
            <a:r>
              <a:rPr lang="en-US" sz="2000" dirty="0" smtClean="0"/>
              <a:t>Allows the Instructor to view various reports from the courses which that Instructor teaches</a:t>
            </a:r>
          </a:p>
          <a:p>
            <a:r>
              <a:rPr lang="en-US" sz="2000" dirty="0" smtClean="0"/>
              <a:t>Does not show reports for other courses in the JATC or for other JATCs</a:t>
            </a:r>
          </a:p>
          <a:p>
            <a:r>
              <a:rPr lang="en-US" sz="2000" dirty="0" smtClean="0"/>
              <a:t>Instructors can select the report which shows data which the Instructor can use to prepare lessons plans for face-to-face classes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2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583"/>
            <a:ext cx="8686800" cy="4179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5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025"/>
            <a:ext cx="2133600" cy="4248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0"/>
            <a:ext cx="2667000" cy="4648200"/>
          </a:xfrm>
          <a:custGeom>
            <a:avLst/>
            <a:gdLst/>
            <a:ahLst/>
            <a:cxnLst/>
            <a:rect l="l" t="t" r="r" b="b"/>
            <a:pathLst>
              <a:path w="2667000" h="4648200">
                <a:moveTo>
                  <a:pt x="76199" y="3629025"/>
                </a:moveTo>
                <a:lnTo>
                  <a:pt x="76199" y="4448175"/>
                </a:lnTo>
                <a:lnTo>
                  <a:pt x="2362200" y="4448175"/>
                </a:lnTo>
                <a:lnTo>
                  <a:pt x="2362200" y="3629025"/>
                </a:lnTo>
                <a:close/>
                <a:moveTo>
                  <a:pt x="0" y="0"/>
                </a:moveTo>
                <a:lnTo>
                  <a:pt x="2667000" y="0"/>
                </a:lnTo>
                <a:lnTo>
                  <a:pt x="2667000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bg1">
              <a:lumMod val="85000"/>
              <a:alpha val="78000"/>
            </a:schemeClr>
          </a:solidFill>
          <a:ln>
            <a:solidFill>
              <a:schemeClr val="bg1">
                <a:lumMod val="8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2590800" y="3705225"/>
            <a:ext cx="1371600" cy="609600"/>
          </a:xfrm>
          <a:prstGeom prst="lef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971924" y="123826"/>
            <a:ext cx="5019675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“SETTINGS” Link</a:t>
            </a:r>
          </a:p>
          <a:p>
            <a:r>
              <a:rPr lang="en-US" sz="2000" dirty="0" smtClean="0"/>
              <a:t>Opens to show “Change Password”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62026"/>
            <a:ext cx="3224213" cy="150572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1699"/>
            <a:ext cx="6019800" cy="2119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0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bldLvl="5"/>
      <p:bldP spid="8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25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268"/>
            <a:ext cx="2133600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659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Instructor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486" y="609600"/>
            <a:ext cx="8063040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INSTRUCTOR</a:t>
            </a:r>
            <a:endParaRPr lang="en-US" sz="115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ACCESS TO</a:t>
            </a:r>
          </a:p>
          <a:p>
            <a:pPr algn="ctr"/>
            <a:r>
              <a:rPr lang="en-US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RESOURCES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5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28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815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Instructors can access online simulations, animations, and other resources during class the same way apprentices access them doing homework, and can use those resources to present or clarify </a:t>
            </a:r>
            <a:r>
              <a:rPr lang="en-US" sz="2800" dirty="0" smtClean="0"/>
              <a:t>information</a:t>
            </a:r>
          </a:p>
          <a:p>
            <a:endParaRPr lang="en-US" sz="2800" dirty="0"/>
          </a:p>
          <a:p>
            <a:r>
              <a:rPr lang="en-US" sz="2800" dirty="0" smtClean="0"/>
              <a:t>For example: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2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162"/>
            <a:ext cx="9144000" cy="380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on the Instructor Home Page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1219200" y="2713725"/>
            <a:ext cx="2209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“My courses” Button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57300"/>
            <a:ext cx="5105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800" b="1" cap="small" dirty="0">
                <a:solidFill>
                  <a:srgbClr val="FF0000"/>
                </a:solidFill>
                <a:latin typeface="Comic Sans MS" panose="030F0702030302020204" pitchFamily="66" charset="0"/>
              </a:rPr>
              <a:t>Active Learning </a:t>
            </a:r>
            <a:r>
              <a:rPr lang="en-US" sz="2800" cap="small" dirty="0">
                <a:solidFill>
                  <a:srgbClr val="0070C0"/>
                </a:solidFill>
                <a:latin typeface="Comic Sans MS" panose="030F0702030302020204" pitchFamily="66" charset="0"/>
              </a:rPr>
              <a:t>occurs when </a:t>
            </a:r>
            <a:r>
              <a:rPr lang="en-US" sz="2800" cap="sm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Experience, </a:t>
            </a:r>
            <a:r>
              <a:rPr lang="en-US" sz="2800" cap="small" dirty="0">
                <a:solidFill>
                  <a:srgbClr val="0070C0"/>
                </a:solidFill>
                <a:latin typeface="Comic Sans MS" panose="030F0702030302020204" pitchFamily="66" charset="0"/>
              </a:rPr>
              <a:t>whether Online, in the Classroom, or On-the-Job (OJT), </a:t>
            </a:r>
            <a:r>
              <a:rPr lang="en-US" sz="2800" cap="smal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stimulates </a:t>
            </a:r>
            <a:r>
              <a:rPr lang="en-US" sz="2800" b="1" cap="small" dirty="0">
                <a:solidFill>
                  <a:srgbClr val="0000FF"/>
                </a:solidFill>
                <a:latin typeface="Comic Sans MS" panose="030F0702030302020204" pitchFamily="66" charset="0"/>
              </a:rPr>
              <a:t>Mental</a:t>
            </a:r>
            <a:r>
              <a:rPr lang="en-US" sz="2800" cap="small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cap="small" dirty="0">
                <a:solidFill>
                  <a:srgbClr val="0000FF"/>
                </a:solidFill>
                <a:latin typeface="Comic Sans MS" panose="030F0702030302020204" pitchFamily="66" charset="0"/>
              </a:rPr>
              <a:t>Activities</a:t>
            </a:r>
            <a:r>
              <a:rPr lang="en-US" sz="2800" cap="small" dirty="0">
                <a:solidFill>
                  <a:srgbClr val="0070C0"/>
                </a:solidFill>
                <a:latin typeface="Comic Sans MS" panose="030F0702030302020204" pitchFamily="66" charset="0"/>
              </a:rPr>
              <a:t> that lead to Meaningful Learning.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57618"/>
            <a:ext cx="2533650" cy="28003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15125" y="2115413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anose="030F0702030302020204" pitchFamily="66" charset="0"/>
              </a:rPr>
              <a:t>?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922150"/>
            <a:ext cx="914400" cy="1309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9729" y="24110"/>
            <a:ext cx="6728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Learning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2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80"/>
            <a:ext cx="9144000" cy="560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course you wish to access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1902125" y="5334000"/>
            <a:ext cx="2209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89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Lesson you wish to access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57600" y="3733800"/>
            <a:ext cx="4648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“Open” to Review and/or Access</a:t>
            </a:r>
          </a:p>
          <a:p>
            <a:pPr algn="ctr"/>
            <a:r>
              <a:rPr lang="en-US" dirty="0" smtClean="0"/>
              <a:t>the Content from any 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90"/>
            <a:ext cx="9144000" cy="580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Content Link for any content you wish to access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362200" y="5638800"/>
            <a:ext cx="6324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Link to access Enhanced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2" y="0"/>
            <a:ext cx="8809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790"/>
            <a:ext cx="9144000" cy="580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Content Link for any content you wish to access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362200" y="6019800"/>
            <a:ext cx="6324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Quiz Link to access the Homework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05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Homework content may be accessed in either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Answer Key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486" y="609600"/>
            <a:ext cx="806304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INSTRUCTOR</a:t>
            </a:r>
            <a:endParaRPr lang="en-US" sz="115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REPORTS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38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52400"/>
            <a:ext cx="9067799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Instructors have access to Course/Session, Student &amp; Time Reports:</a:t>
            </a:r>
          </a:p>
          <a:p>
            <a:r>
              <a:rPr lang="en-US" sz="2200" dirty="0" smtClean="0"/>
              <a:t>Reports are only for the Courses &amp; Students assigned to that Instructor</a:t>
            </a:r>
            <a:endParaRPr lang="en-US" sz="2200" dirty="0" smtClean="0"/>
          </a:p>
          <a:p>
            <a:pPr lvl="1"/>
            <a:r>
              <a:rPr lang="en-US" sz="1800" dirty="0" smtClean="0"/>
              <a:t>Course/Session Reports</a:t>
            </a:r>
          </a:p>
          <a:p>
            <a:pPr lvl="2"/>
            <a:r>
              <a:rPr lang="en-US" sz="1600" dirty="0" smtClean="0"/>
              <a:t>Session Overview</a:t>
            </a:r>
          </a:p>
          <a:p>
            <a:pPr lvl="3"/>
            <a:r>
              <a:rPr lang="en-US" sz="1400" dirty="0" smtClean="0"/>
              <a:t>Details of individual sessions</a:t>
            </a:r>
          </a:p>
          <a:p>
            <a:pPr lvl="2"/>
            <a:r>
              <a:rPr lang="en-US" sz="1600" dirty="0" smtClean="0"/>
              <a:t>Course/Session Summary</a:t>
            </a:r>
          </a:p>
          <a:p>
            <a:pPr lvl="3"/>
            <a:r>
              <a:rPr lang="en-US" sz="1400" dirty="0" smtClean="0"/>
              <a:t>Average aggregate of course session scores</a:t>
            </a:r>
          </a:p>
          <a:p>
            <a:pPr lvl="1"/>
            <a:r>
              <a:rPr lang="en-US" sz="1800" dirty="0" smtClean="0"/>
              <a:t>Student Overview Reports</a:t>
            </a:r>
          </a:p>
          <a:p>
            <a:pPr lvl="2"/>
            <a:r>
              <a:rPr lang="en-US" sz="1600" dirty="0" smtClean="0"/>
              <a:t>Student Overview (Dashboard)</a:t>
            </a:r>
          </a:p>
          <a:p>
            <a:pPr lvl="3"/>
            <a:r>
              <a:rPr lang="en-US" sz="1400" dirty="0" smtClean="0"/>
              <a:t>Details of individual student course level scores by lesson and question</a:t>
            </a:r>
          </a:p>
          <a:p>
            <a:pPr lvl="2"/>
            <a:r>
              <a:rPr lang="en-US" sz="1600" dirty="0" smtClean="0"/>
              <a:t>Student Grades</a:t>
            </a:r>
          </a:p>
          <a:p>
            <a:pPr lvl="3"/>
            <a:r>
              <a:rPr lang="en-US" sz="1400" dirty="0" smtClean="0"/>
              <a:t>Grades by course</a:t>
            </a:r>
          </a:p>
          <a:p>
            <a:pPr lvl="1"/>
            <a:r>
              <a:rPr lang="en-US" sz="1800" dirty="0" smtClean="0"/>
              <a:t>Time/Login Reports</a:t>
            </a:r>
          </a:p>
          <a:p>
            <a:pPr lvl="2"/>
            <a:r>
              <a:rPr lang="en-US" sz="1600" dirty="0" smtClean="0"/>
              <a:t>Time Spent by Date</a:t>
            </a:r>
          </a:p>
          <a:p>
            <a:pPr lvl="3"/>
            <a:r>
              <a:rPr lang="en-US" sz="1400" dirty="0" smtClean="0"/>
              <a:t>Student Activity on the LMS for login and quiz time</a:t>
            </a:r>
          </a:p>
          <a:p>
            <a:pPr lvl="2"/>
            <a:r>
              <a:rPr lang="en-US" sz="1600" dirty="0"/>
              <a:t>Time Spent by </a:t>
            </a:r>
            <a:r>
              <a:rPr lang="en-US" sz="1600" dirty="0" smtClean="0"/>
              <a:t>Course</a:t>
            </a:r>
          </a:p>
          <a:p>
            <a:pPr lvl="3"/>
            <a:r>
              <a:rPr lang="en-US" sz="1400" dirty="0"/>
              <a:t>Student Activity on the </a:t>
            </a:r>
            <a:r>
              <a:rPr lang="en-US" sz="1400" dirty="0" smtClean="0"/>
              <a:t>LMS detailed by course</a:t>
            </a:r>
          </a:p>
          <a:p>
            <a:pPr lvl="2"/>
            <a:r>
              <a:rPr lang="en-US" sz="1600" dirty="0" smtClean="0"/>
              <a:t>System Logins</a:t>
            </a:r>
          </a:p>
          <a:p>
            <a:pPr lvl="3"/>
            <a:r>
              <a:rPr lang="en-US" sz="1400" dirty="0" smtClean="0"/>
              <a:t>List of when student logged in and for how long</a:t>
            </a:r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13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990600"/>
            <a:ext cx="4724400" cy="484894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791200" y="609600"/>
            <a:ext cx="2895600" cy="1981200"/>
          </a:xfrm>
          <a:prstGeom prst="wedgeEllipseCallout">
            <a:avLst>
              <a:gd name="adj1" fmla="val -83004"/>
              <a:gd name="adj2" fmla="val 610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Section xxx of the NEC is used to blah..blah..blah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9600" y="609600"/>
            <a:ext cx="2819400" cy="2286000"/>
          </a:xfrm>
          <a:prstGeom prst="wedgeEllipseCallout">
            <a:avLst>
              <a:gd name="adj1" fmla="val 75113"/>
              <a:gd name="adj2" fmla="val 4083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 properly size conductors for a blah…blah…blah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2362200" y="1510072"/>
            <a:ext cx="4038600" cy="3810000"/>
          </a:xfrm>
          <a:prstGeom prst="noSmoking">
            <a:avLst/>
          </a:prstGeom>
          <a:solidFill>
            <a:srgbClr val="FF0000">
              <a:alpha val="75000"/>
            </a:srgbClr>
          </a:solidFill>
          <a:ln>
            <a:solidFill>
              <a:srgbClr val="FF000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Just “Telling” (LECTURE) is not “Teaching”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4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147" y="975241"/>
            <a:ext cx="7879721" cy="473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BLAST II</a:t>
            </a:r>
          </a:p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Using the Resources</a:t>
            </a:r>
          </a:p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Dates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781800" y="548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153A5-0BF9-4C9B-A954-E65996CEB90E}" type="slidenum">
              <a:rPr lang="en-US" sz="1800" smtClean="0">
                <a:solidFill>
                  <a:schemeClr val="tx1"/>
                </a:solidFill>
              </a:rPr>
              <a:pPr/>
              <a:t>41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-228600" y="180975"/>
            <a:ext cx="9372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BLAST II – Active Learning</a:t>
            </a:r>
          </a:p>
          <a:p>
            <a:r>
              <a:rPr lang="en-US" dirty="0" smtClean="0"/>
              <a:t>in the Classroom – Preparing to Teach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524000" y="1600201"/>
            <a:ext cx="7162800" cy="4343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Don’t forget to plan for BLAST II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Oakland, CA		April 1,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Denver, CO		April 3,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Houston, TX		April 15,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Atlanta, GA		April 17,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Nashville, TN		May 7,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Louisville, KY		May </a:t>
            </a:r>
            <a:r>
              <a:rPr lang="en-US" sz="2000" dirty="0" smtClean="0"/>
              <a:t>? , </a:t>
            </a:r>
            <a:r>
              <a:rPr lang="en-US" sz="2000" dirty="0" smtClean="0"/>
              <a:t>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Boston, MA		May 20,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Philadelphia, PA		May 22,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Omaha, NE		June 3, 2014</a:t>
            </a:r>
          </a:p>
          <a:p>
            <a:pPr lvl="1">
              <a:lnSpc>
                <a:spcPts val="1800"/>
              </a:lnSpc>
            </a:pPr>
            <a:r>
              <a:rPr lang="en-US" sz="2000" dirty="0" smtClean="0"/>
              <a:t>Milwaukee, WI		June 5, 2014</a:t>
            </a:r>
          </a:p>
        </p:txBody>
      </p:sp>
    </p:spTree>
    <p:extLst>
      <p:ext uri="{BB962C8B-B14F-4D97-AF65-F5344CB8AC3E}">
        <p14:creationId xmlns:p14="http://schemas.microsoft.com/office/powerpoint/2010/main" val="3423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21" y="1981200"/>
            <a:ext cx="7111393" cy="179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81000" y="-304800"/>
            <a:ext cx="9601200" cy="723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4867275" y="334326"/>
            <a:ext cx="4267199" cy="28967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/>
              <a:t>The Online Homework includes many different components: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Assignment Overview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Learning Objectives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Reading Assignments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Graphic Animations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/>
              <a:t>Immersive Videos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Interactive Simulations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Reflective Homework Questions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3"/>
          <a:stretch/>
        </p:blipFill>
        <p:spPr>
          <a:xfrm>
            <a:off x="13407" y="200025"/>
            <a:ext cx="2324100" cy="3291840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2428875" y="299917"/>
            <a:ext cx="1049044" cy="762000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Review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74843" y="115251"/>
            <a:ext cx="1809750" cy="1749623"/>
            <a:chOff x="3200400" y="805934"/>
            <a:chExt cx="1809750" cy="1749623"/>
          </a:xfrm>
        </p:grpSpPr>
        <p:grpSp>
          <p:nvGrpSpPr>
            <p:cNvPr id="15" name="Group 14"/>
            <p:cNvGrpSpPr/>
            <p:nvPr/>
          </p:nvGrpSpPr>
          <p:grpSpPr>
            <a:xfrm>
              <a:off x="3200400" y="1193482"/>
              <a:ext cx="1809750" cy="1362075"/>
              <a:chOff x="4800600" y="381000"/>
              <a:chExt cx="1809750" cy="1362075"/>
            </a:xfrm>
          </p:grpSpPr>
          <p:sp>
            <p:nvSpPr>
              <p:cNvPr id="17" name="laptop"/>
              <p:cNvSpPr>
                <a:spLocks noEditPoints="1" noChangeArrowheads="1"/>
              </p:cNvSpPr>
              <p:nvPr/>
            </p:nvSpPr>
            <p:spPr bwMode="auto">
              <a:xfrm>
                <a:off x="4800600" y="381000"/>
                <a:ext cx="1809750" cy="1362075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3844" y="478039"/>
                <a:ext cx="1104354" cy="741786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3524998" y="8059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LMS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428875" y="956495"/>
            <a:ext cx="1049045" cy="685800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Respond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921608"/>
            <a:ext cx="3245611" cy="802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909733" y="1645501"/>
            <a:ext cx="3940533" cy="12197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28900" y="1993756"/>
            <a:ext cx="194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Apprentice does all Homework </a:t>
            </a:r>
            <a:r>
              <a:rPr lang="en-US" sz="1400" b="1" i="1" u="sng" dirty="0" smtClean="0"/>
              <a:t>online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3407" y="3590925"/>
            <a:ext cx="9121067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Same content as the Workbook!</a:t>
            </a: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632365" y="4419600"/>
            <a:ext cx="7772400" cy="1162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Try doing these in the Workbook</a:t>
            </a:r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They can easily be done in the LMS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3" grpId="0" animBg="1"/>
      <p:bldP spid="19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47824"/>
            <a:ext cx="4406502" cy="1704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-273249" y="3276600"/>
            <a:ext cx="9417248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the LMS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 used to Illustrate Electrical Circuits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And Electrical </a:t>
            </a: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Equipment Operations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67297" y="57150"/>
            <a:ext cx="9417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if printed book illustrations like current flow,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motor rotation, or magnetic fields could be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animated and not just shown as a flat image?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73249" y="3724870"/>
            <a:ext cx="9417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Graphic Animations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1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 txBox="1">
            <a:spLocks/>
          </p:cNvSpPr>
          <p:nvPr/>
        </p:nvSpPr>
        <p:spPr>
          <a:xfrm>
            <a:off x="-273249" y="3276600"/>
            <a:ext cx="9417248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the LMS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 used to </a:t>
            </a: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Illustrate Conduit </a:t>
            </a: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Fabrication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And Other </a:t>
            </a: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Physical (Hands-On) Tasks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209675"/>
            <a:ext cx="3112008" cy="212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67" y="1209675"/>
            <a:ext cx="2459077" cy="2124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7302"/>
          <a:stretch/>
        </p:blipFill>
        <p:spPr>
          <a:xfrm>
            <a:off x="6007227" y="1209675"/>
            <a:ext cx="2450973" cy="21241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73248" y="47625"/>
            <a:ext cx="9417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if complex tasks could be shown in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live step-by-step video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emonstrations?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73250" y="3733800"/>
            <a:ext cx="9417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IMMERSIVE VIDEOS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5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46" y="1229618"/>
            <a:ext cx="3212592" cy="2645664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434488" y="3200400"/>
            <a:ext cx="2895600" cy="57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3250" y="152400"/>
            <a:ext cx="9417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if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simulators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allowed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apprentices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complete hands-on exercises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virtually?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-273249" y="3105150"/>
            <a:ext cx="9417248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the LMS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 used to allow Apprentices to build and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test circuits using realistic test equipment </a:t>
            </a:r>
            <a:endParaRPr lang="en-US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73251" y="3562945"/>
            <a:ext cx="9417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INTERACTIVE SIMULATIONS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1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15125" y="5486400"/>
            <a:ext cx="2133600" cy="365125"/>
          </a:xfrm>
          <a:prstGeom prst="rect">
            <a:avLst/>
          </a:prstGeom>
        </p:spPr>
        <p:txBody>
          <a:bodyPr/>
          <a:lstStyle/>
          <a:p>
            <a:fld id="{924153A5-0BF9-4C9B-A954-E65996CEB90E}" type="slidenum">
              <a:rPr lang="en-US" sz="1800">
                <a:solidFill>
                  <a:schemeClr val="tx1"/>
                </a:solidFill>
              </a:rPr>
              <a:pPr/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73248" y="76200"/>
            <a:ext cx="94172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if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apprentice could submit his or her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homework, and then go back to check that work?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9" y="1143000"/>
            <a:ext cx="3014472" cy="9631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019298"/>
            <a:ext cx="7144213" cy="15763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69084" y="1116163"/>
            <a:ext cx="4965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or may not get discussed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65 questions in this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questions are most important?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" y="2200273"/>
            <a:ext cx="7175117" cy="18287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-273250" y="4343400"/>
            <a:ext cx="94172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Reflective Homework QUESTIONS</a:t>
            </a:r>
            <a:endParaRPr lang="en-US" sz="4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-273249" y="3962400"/>
            <a:ext cx="9417248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the LMS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endParaRPr lang="en-US" sz="40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ts val="20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allow </a:t>
            </a: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apprentices to self-check their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en-US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own homework answers before class</a:t>
            </a:r>
          </a:p>
        </p:txBody>
      </p:sp>
    </p:spTree>
    <p:extLst>
      <p:ext uri="{BB962C8B-B14F-4D97-AF65-F5344CB8AC3E}">
        <p14:creationId xmlns:p14="http://schemas.microsoft.com/office/powerpoint/2010/main" val="28096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uild="p" bldLvl="5"/>
      <p:bldP spid="1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851</Words>
  <Application>Microsoft Office PowerPoint</Application>
  <PresentationFormat>On-screen Show (4:3)</PresentationFormat>
  <Paragraphs>196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Marsans</dc:creator>
  <cp:lastModifiedBy>Jim Boyd</cp:lastModifiedBy>
  <cp:revision>86</cp:revision>
  <dcterms:created xsi:type="dcterms:W3CDTF">2013-10-09T16:05:17Z</dcterms:created>
  <dcterms:modified xsi:type="dcterms:W3CDTF">2013-12-09T16:07:52Z</dcterms:modified>
</cp:coreProperties>
</file>