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6" r:id="rId3"/>
    <p:sldMasterId id="2147483708" r:id="rId4"/>
    <p:sldMasterId id="2147483744" r:id="rId5"/>
    <p:sldMasterId id="2147483756" r:id="rId6"/>
    <p:sldMasterId id="2147483768" r:id="rId7"/>
    <p:sldMasterId id="2147483792" r:id="rId8"/>
    <p:sldMasterId id="2147483816" r:id="rId9"/>
    <p:sldMasterId id="2147483828" r:id="rId10"/>
    <p:sldMasterId id="2147483840" r:id="rId11"/>
    <p:sldMasterId id="2147483852" r:id="rId12"/>
    <p:sldMasterId id="2147483864" r:id="rId13"/>
    <p:sldMasterId id="2147483876" r:id="rId14"/>
    <p:sldMasterId id="2147483888" r:id="rId15"/>
    <p:sldMasterId id="2147483900" r:id="rId16"/>
    <p:sldMasterId id="2147483912" r:id="rId17"/>
    <p:sldMasterId id="2147483924" r:id="rId18"/>
    <p:sldMasterId id="2147483936" r:id="rId19"/>
    <p:sldMasterId id="2147483948" r:id="rId20"/>
    <p:sldMasterId id="2147483960" r:id="rId21"/>
    <p:sldMasterId id="2147483972" r:id="rId22"/>
    <p:sldMasterId id="2147483984" r:id="rId23"/>
    <p:sldMasterId id="2147483996" r:id="rId24"/>
  </p:sldMasterIdLst>
  <p:notesMasterIdLst>
    <p:notesMasterId r:id="rId96"/>
  </p:notesMasterIdLst>
  <p:sldIdLst>
    <p:sldId id="305" r:id="rId25"/>
    <p:sldId id="317" r:id="rId26"/>
    <p:sldId id="409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259" r:id="rId36"/>
    <p:sldId id="333" r:id="rId37"/>
    <p:sldId id="382" r:id="rId38"/>
    <p:sldId id="357" r:id="rId39"/>
    <p:sldId id="369" r:id="rId40"/>
    <p:sldId id="377" r:id="rId41"/>
    <p:sldId id="376" r:id="rId42"/>
    <p:sldId id="375" r:id="rId43"/>
    <p:sldId id="385" r:id="rId44"/>
    <p:sldId id="384" r:id="rId45"/>
    <p:sldId id="374" r:id="rId46"/>
    <p:sldId id="386" r:id="rId47"/>
    <p:sldId id="373" r:id="rId48"/>
    <p:sldId id="387" r:id="rId49"/>
    <p:sldId id="389" r:id="rId50"/>
    <p:sldId id="388" r:id="rId51"/>
    <p:sldId id="358" r:id="rId52"/>
    <p:sldId id="361" r:id="rId53"/>
    <p:sldId id="334" r:id="rId54"/>
    <p:sldId id="335" r:id="rId55"/>
    <p:sldId id="337" r:id="rId56"/>
    <p:sldId id="363" r:id="rId57"/>
    <p:sldId id="403" r:id="rId58"/>
    <p:sldId id="404" r:id="rId59"/>
    <p:sldId id="381" r:id="rId60"/>
    <p:sldId id="391" r:id="rId61"/>
    <p:sldId id="390" r:id="rId62"/>
    <p:sldId id="339" r:id="rId63"/>
    <p:sldId id="340" r:id="rId64"/>
    <p:sldId id="341" r:id="rId65"/>
    <p:sldId id="342" r:id="rId66"/>
    <p:sldId id="343" r:id="rId67"/>
    <p:sldId id="344" r:id="rId68"/>
    <p:sldId id="345" r:id="rId69"/>
    <p:sldId id="346" r:id="rId70"/>
    <p:sldId id="347" r:id="rId71"/>
    <p:sldId id="348" r:id="rId72"/>
    <p:sldId id="349" r:id="rId73"/>
    <p:sldId id="350" r:id="rId74"/>
    <p:sldId id="351" r:id="rId75"/>
    <p:sldId id="352" r:id="rId76"/>
    <p:sldId id="353" r:id="rId77"/>
    <p:sldId id="354" r:id="rId78"/>
    <p:sldId id="355" r:id="rId79"/>
    <p:sldId id="356" r:id="rId80"/>
    <p:sldId id="392" r:id="rId81"/>
    <p:sldId id="367" r:id="rId82"/>
    <p:sldId id="368" r:id="rId83"/>
    <p:sldId id="394" r:id="rId84"/>
    <p:sldId id="395" r:id="rId85"/>
    <p:sldId id="393" r:id="rId86"/>
    <p:sldId id="397" r:id="rId87"/>
    <p:sldId id="402" r:id="rId88"/>
    <p:sldId id="401" r:id="rId89"/>
    <p:sldId id="400" r:id="rId90"/>
    <p:sldId id="399" r:id="rId91"/>
    <p:sldId id="398" r:id="rId92"/>
    <p:sldId id="406" r:id="rId93"/>
    <p:sldId id="405" r:id="rId94"/>
    <p:sldId id="407" r:id="rId9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3399"/>
    <a:srgbClr val="0066FF"/>
    <a:srgbClr val="3399FF"/>
    <a:srgbClr val="0099FF"/>
    <a:srgbClr val="66CCFF"/>
    <a:srgbClr val="4D4D4D"/>
    <a:srgbClr val="5F5F5F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12" autoAdjust="0"/>
    <p:restoredTop sz="94748" autoAdjust="0"/>
  </p:normalViewPr>
  <p:slideViewPr>
    <p:cSldViewPr snapToGrid="0">
      <p:cViewPr>
        <p:scale>
          <a:sx n="80" d="100"/>
          <a:sy n="80" d="100"/>
        </p:scale>
        <p:origin x="-1296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76" Type="http://schemas.openxmlformats.org/officeDocument/2006/relationships/slide" Target="slides/slide52.xml"/><Relationship Id="rId84" Type="http://schemas.openxmlformats.org/officeDocument/2006/relationships/slide" Target="slides/slide60.xml"/><Relationship Id="rId89" Type="http://schemas.openxmlformats.org/officeDocument/2006/relationships/slide" Target="slides/slide65.xml"/><Relationship Id="rId97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7.xml"/><Relationship Id="rId92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66" Type="http://schemas.openxmlformats.org/officeDocument/2006/relationships/slide" Target="slides/slide42.xml"/><Relationship Id="rId74" Type="http://schemas.openxmlformats.org/officeDocument/2006/relationships/slide" Target="slides/slide50.xml"/><Relationship Id="rId79" Type="http://schemas.openxmlformats.org/officeDocument/2006/relationships/slide" Target="slides/slide55.xml"/><Relationship Id="rId87" Type="http://schemas.openxmlformats.org/officeDocument/2006/relationships/slide" Target="slides/slide63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7.xml"/><Relationship Id="rId82" Type="http://schemas.openxmlformats.org/officeDocument/2006/relationships/slide" Target="slides/slide58.xml"/><Relationship Id="rId90" Type="http://schemas.openxmlformats.org/officeDocument/2006/relationships/slide" Target="slides/slide66.xml"/><Relationship Id="rId95" Type="http://schemas.openxmlformats.org/officeDocument/2006/relationships/slide" Target="slides/slide7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77" Type="http://schemas.openxmlformats.org/officeDocument/2006/relationships/slide" Target="slides/slide53.xml"/><Relationship Id="rId100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slide" Target="slides/slide48.xml"/><Relationship Id="rId80" Type="http://schemas.openxmlformats.org/officeDocument/2006/relationships/slide" Target="slides/slide56.xml"/><Relationship Id="rId85" Type="http://schemas.openxmlformats.org/officeDocument/2006/relationships/slide" Target="slides/slide61.xml"/><Relationship Id="rId93" Type="http://schemas.openxmlformats.org/officeDocument/2006/relationships/slide" Target="slides/slide69.xml"/><Relationship Id="rId9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slide" Target="slides/slide46.xml"/><Relationship Id="rId75" Type="http://schemas.openxmlformats.org/officeDocument/2006/relationships/slide" Target="slides/slide51.xml"/><Relationship Id="rId83" Type="http://schemas.openxmlformats.org/officeDocument/2006/relationships/slide" Target="slides/slide59.xml"/><Relationship Id="rId88" Type="http://schemas.openxmlformats.org/officeDocument/2006/relationships/slide" Target="slides/slide64.xml"/><Relationship Id="rId91" Type="http://schemas.openxmlformats.org/officeDocument/2006/relationships/slide" Target="slides/slide67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slide" Target="slides/slide49.xml"/><Relationship Id="rId78" Type="http://schemas.openxmlformats.org/officeDocument/2006/relationships/slide" Target="slides/slide54.xml"/><Relationship Id="rId81" Type="http://schemas.openxmlformats.org/officeDocument/2006/relationships/slide" Target="slides/slide57.xml"/><Relationship Id="rId86" Type="http://schemas.openxmlformats.org/officeDocument/2006/relationships/slide" Target="slides/slide62.xml"/><Relationship Id="rId94" Type="http://schemas.openxmlformats.org/officeDocument/2006/relationships/slide" Target="slides/slide70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AF883-9841-4E26-AA81-E8A6F9D6BEAE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41B9D2-0E23-4211-824D-B5FA06F092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77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Bill Ball</a:t>
            </a:r>
            <a:r>
              <a:rPr lang="en-US" baseline="0" smtClean="0"/>
              <a:t> </a:t>
            </a:r>
            <a:r>
              <a:rPr lang="en-US" smtClean="0"/>
              <a:t>Slide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174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Jim Boyd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12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Jim Boyd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3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00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10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10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10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10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10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109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10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Jim Boyd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3556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109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109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109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109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109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109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077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741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Jim Boyd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745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Jim Boyd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17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Jim Boyd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863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Jim Boyd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241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109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109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109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109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109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702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Jim Boyd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98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Jim Boyd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011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Jim Boyd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95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Jim Boyd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8525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Jim Boyd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662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Jim Boyd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5756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Jim Boyd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673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Jim Boyd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250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Jim Boyd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621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Jim Boyd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341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Jim Boyd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6126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Jim Boyd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121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Jim Boyd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975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Jim Boyd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16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Jim Boyd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650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Jim Boyd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566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Jim Boyd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016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Jim Boyd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722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Jim Boyd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9243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Jim Boyd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202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40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1099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1099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109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10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Jim Boyd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8306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1099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1099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1099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1099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1099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1099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1099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1099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1099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Bill Ball</a:t>
            </a:r>
            <a:r>
              <a:rPr lang="en-US" baseline="0" dirty="0" smtClean="0"/>
              <a:t> </a:t>
            </a:r>
            <a:r>
              <a:rPr lang="en-US" dirty="0" smtClean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23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Jim Boyd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58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Jim Boyd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93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Jim Boyd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B9D2-0E23-4211-824D-B5FA06F092E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8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1"/>
            <a:ext cx="7772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9A3B-83B7-4BB7-AECD-263DF47B123B}" type="datetime1">
              <a:rPr lang="en-US" smtClean="0"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31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2837"/>
            <a:ext cx="8229600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03437"/>
            <a:ext cx="8229600" cy="4144963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3D94-2B38-4C7A-A19A-1E46A8E69796}" type="datetime1">
              <a:rPr lang="en-US" smtClean="0"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70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1"/>
            <a:ext cx="7772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9A3B-83B7-4BB7-AECD-263DF47B12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12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EAC8-E36E-49A3-8AE7-FC2C26505C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fld id="{924153A5-0BF9-4C9B-A954-E65996CEB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151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90E4-F6CF-476C-ADB4-89F8B031B5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332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919-7117-483C-B7C9-CC138B6193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566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D01A-9B78-43D0-9E3C-9E445E433C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71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175F-842B-4593-8F83-370362DB60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409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AF672-41C6-4DC3-9C0D-A75DAC25C9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346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933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0"/>
            <a:ext cx="5111750" cy="52435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3008313" cy="42068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2033-CFC3-4047-AC3A-9F37C95B7F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764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2999"/>
            <a:ext cx="5486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11-E250-4A5A-95BB-0D9793B68D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655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2837"/>
            <a:ext cx="8229600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03437"/>
            <a:ext cx="8229600" cy="4144963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3D94-2B38-4C7A-A19A-1E46A8E697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50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6800"/>
            <a:ext cx="2057400" cy="50593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6019800" cy="5059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85D83-F553-4133-8674-A2AF883FB1F6}" type="datetime1">
              <a:rPr lang="en-US" smtClean="0"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62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6800"/>
            <a:ext cx="2057400" cy="50593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6019800" cy="5059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85D83-F553-4133-8674-A2AF883FB1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2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1"/>
            <a:ext cx="7772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9A3B-83B7-4BB7-AECD-263DF47B12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44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EAC8-E36E-49A3-8AE7-FC2C26505C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fld id="{924153A5-0BF9-4C9B-A954-E65996CEB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211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90E4-F6CF-476C-ADB4-89F8B031B5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608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919-7117-483C-B7C9-CC138B6193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383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D01A-9B78-43D0-9E3C-9E445E433C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988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175F-842B-4593-8F83-370362DB60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061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AF672-41C6-4DC3-9C0D-A75DAC25C9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901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933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0"/>
            <a:ext cx="5111750" cy="52435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3008313" cy="42068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2033-CFC3-4047-AC3A-9F37C95B7F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002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2999"/>
            <a:ext cx="5486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11-E250-4A5A-95BB-0D9793B68D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446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1"/>
            <a:ext cx="7772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9A3B-83B7-4BB7-AECD-263DF47B12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830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2837"/>
            <a:ext cx="8229600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03437"/>
            <a:ext cx="8229600" cy="4144963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3D94-2B38-4C7A-A19A-1E46A8E697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148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6800"/>
            <a:ext cx="2057400" cy="50593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6019800" cy="5059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85D83-F553-4133-8674-A2AF883FB1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477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1"/>
            <a:ext cx="7772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9A3B-83B7-4BB7-AECD-263DF47B12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460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EAC8-E36E-49A3-8AE7-FC2C26505C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fld id="{924153A5-0BF9-4C9B-A954-E65996CEB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89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90E4-F6CF-476C-ADB4-89F8B031B5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66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919-7117-483C-B7C9-CC138B6193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9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D01A-9B78-43D0-9E3C-9E445E433C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407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175F-842B-4593-8F83-370362DB60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896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AF672-41C6-4DC3-9C0D-A75DAC25C9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452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933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0"/>
            <a:ext cx="5111750" cy="52435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3008313" cy="42068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2033-CFC3-4047-AC3A-9F37C95B7F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053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EAC8-E36E-49A3-8AE7-FC2C26505C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fld id="{924153A5-0BF9-4C9B-A954-E65996CEB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53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2999"/>
            <a:ext cx="5486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11-E250-4A5A-95BB-0D9793B68D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785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2837"/>
            <a:ext cx="8229600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03437"/>
            <a:ext cx="8229600" cy="4144963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3D94-2B38-4C7A-A19A-1E46A8E697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33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6800"/>
            <a:ext cx="2057400" cy="50593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6019800" cy="5059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85D83-F553-4133-8674-A2AF883FB1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72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1"/>
            <a:ext cx="7772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9A3B-83B7-4BB7-AECD-263DF47B12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963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EAC8-E36E-49A3-8AE7-FC2C26505C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fld id="{924153A5-0BF9-4C9B-A954-E65996CEB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528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90E4-F6CF-476C-ADB4-89F8B031B5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933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919-7117-483C-B7C9-CC138B6193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851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D01A-9B78-43D0-9E3C-9E445E433C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994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175F-842B-4593-8F83-370362DB60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327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AF672-41C6-4DC3-9C0D-A75DAC25C9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47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90E4-F6CF-476C-ADB4-89F8B031B5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794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933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0"/>
            <a:ext cx="5111750" cy="52435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3008313" cy="42068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2033-CFC3-4047-AC3A-9F37C95B7F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91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2999"/>
            <a:ext cx="5486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11-E250-4A5A-95BB-0D9793B68D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271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2837"/>
            <a:ext cx="8229600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03437"/>
            <a:ext cx="8229600" cy="4144963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3D94-2B38-4C7A-A19A-1E46A8E697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969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6800"/>
            <a:ext cx="2057400" cy="50593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6019800" cy="5059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85D83-F553-4133-8674-A2AF883FB1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92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1"/>
            <a:ext cx="7772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9A3B-83B7-4BB7-AECD-263DF47B12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963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EAC8-E36E-49A3-8AE7-FC2C26505C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fld id="{924153A5-0BF9-4C9B-A954-E65996CEB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528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90E4-F6CF-476C-ADB4-89F8B031B5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933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919-7117-483C-B7C9-CC138B6193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851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D01A-9B78-43D0-9E3C-9E445E433C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994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175F-842B-4593-8F83-370362DB60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327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919-7117-483C-B7C9-CC138B6193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040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AF672-41C6-4DC3-9C0D-A75DAC25C9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47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933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0"/>
            <a:ext cx="5111750" cy="52435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3008313" cy="42068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2033-CFC3-4047-AC3A-9F37C95B7F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91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2999"/>
            <a:ext cx="5486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11-E250-4A5A-95BB-0D9793B68D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271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2837"/>
            <a:ext cx="8229600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03437"/>
            <a:ext cx="8229600" cy="4144963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3D94-2B38-4C7A-A19A-1E46A8E697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969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6800"/>
            <a:ext cx="2057400" cy="50593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6019800" cy="5059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85D83-F553-4133-8674-A2AF883FB1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92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1"/>
            <a:ext cx="7772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9A3B-83B7-4BB7-AECD-263DF47B12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04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EAC8-E36E-49A3-8AE7-FC2C26505C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fld id="{924153A5-0BF9-4C9B-A954-E65996CEB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591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90E4-F6CF-476C-ADB4-89F8B031B5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30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919-7117-483C-B7C9-CC138B6193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385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D01A-9B78-43D0-9E3C-9E445E433C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64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D01A-9B78-43D0-9E3C-9E445E433C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49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175F-842B-4593-8F83-370362DB60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07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AF672-41C6-4DC3-9C0D-A75DAC25C9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69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933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0"/>
            <a:ext cx="5111750" cy="52435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3008313" cy="42068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2033-CFC3-4047-AC3A-9F37C95B7F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310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2999"/>
            <a:ext cx="5486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11-E250-4A5A-95BB-0D9793B68D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2837"/>
            <a:ext cx="8229600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03437"/>
            <a:ext cx="8229600" cy="4144963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3D94-2B38-4C7A-A19A-1E46A8E697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931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6800"/>
            <a:ext cx="2057400" cy="50593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6019800" cy="5059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85D83-F553-4133-8674-A2AF883FB1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1"/>
            <a:ext cx="7772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9A3B-83B7-4BB7-AECD-263DF47B12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04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EAC8-E36E-49A3-8AE7-FC2C26505C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fld id="{924153A5-0BF9-4C9B-A954-E65996CEB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591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90E4-F6CF-476C-ADB4-89F8B031B5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30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919-7117-483C-B7C9-CC138B6193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385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175F-842B-4593-8F83-370362DB60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91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D01A-9B78-43D0-9E3C-9E445E433C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64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175F-842B-4593-8F83-370362DB60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07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AF672-41C6-4DC3-9C0D-A75DAC25C9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69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933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0"/>
            <a:ext cx="5111750" cy="52435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3008313" cy="42068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2033-CFC3-4047-AC3A-9F37C95B7F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310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2999"/>
            <a:ext cx="5486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11-E250-4A5A-95BB-0D9793B68D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2837"/>
            <a:ext cx="8229600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03437"/>
            <a:ext cx="8229600" cy="4144963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3D94-2B38-4C7A-A19A-1E46A8E697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931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6800"/>
            <a:ext cx="2057400" cy="50593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6019800" cy="5059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85D83-F553-4133-8674-A2AF883FB1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1"/>
            <a:ext cx="7772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9A3B-83B7-4BB7-AECD-263DF47B12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04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EAC8-E36E-49A3-8AE7-FC2C26505C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fld id="{924153A5-0BF9-4C9B-A954-E65996CEB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591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90E4-F6CF-476C-ADB4-89F8B031B5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30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AF672-41C6-4DC3-9C0D-A75DAC25C9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54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919-7117-483C-B7C9-CC138B6193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385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D01A-9B78-43D0-9E3C-9E445E433C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64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175F-842B-4593-8F83-370362DB60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07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AF672-41C6-4DC3-9C0D-A75DAC25C9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69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933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0"/>
            <a:ext cx="5111750" cy="52435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3008313" cy="42068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2033-CFC3-4047-AC3A-9F37C95B7F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310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2999"/>
            <a:ext cx="5486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11-E250-4A5A-95BB-0D9793B68D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2837"/>
            <a:ext cx="8229600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03437"/>
            <a:ext cx="8229600" cy="4144963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3D94-2B38-4C7A-A19A-1E46A8E697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931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6800"/>
            <a:ext cx="2057400" cy="50593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6019800" cy="5059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85D83-F553-4133-8674-A2AF883FB1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1"/>
            <a:ext cx="7772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9A3B-83B7-4BB7-AECD-263DF47B12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04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EAC8-E36E-49A3-8AE7-FC2C26505C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fld id="{924153A5-0BF9-4C9B-A954-E65996CEB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591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933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0"/>
            <a:ext cx="5111750" cy="52435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3008313" cy="42068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2033-CFC3-4047-AC3A-9F37C95B7F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739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90E4-F6CF-476C-ADB4-89F8B031B5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30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919-7117-483C-B7C9-CC138B6193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385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D01A-9B78-43D0-9E3C-9E445E433C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64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175F-842B-4593-8F83-370362DB60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07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AF672-41C6-4DC3-9C0D-A75DAC25C9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69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933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0"/>
            <a:ext cx="5111750" cy="52435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3008313" cy="42068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2033-CFC3-4047-AC3A-9F37C95B7F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310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2999"/>
            <a:ext cx="5486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11-E250-4A5A-95BB-0D9793B68D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2837"/>
            <a:ext cx="8229600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03437"/>
            <a:ext cx="8229600" cy="4144963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3D94-2B38-4C7A-A19A-1E46A8E697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931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6800"/>
            <a:ext cx="2057400" cy="50593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6019800" cy="5059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85D83-F553-4133-8674-A2AF883FB1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1"/>
            <a:ext cx="7772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9A3B-83B7-4BB7-AECD-263DF47B12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04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EAC8-E36E-49A3-8AE7-FC2C26505CFE}" type="datetime1">
              <a:rPr lang="en-US" smtClean="0"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fld id="{924153A5-0BF9-4C9B-A954-E65996CEB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382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2999"/>
            <a:ext cx="5486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11-E250-4A5A-95BB-0D9793B68D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53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EAC8-E36E-49A3-8AE7-FC2C26505C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fld id="{924153A5-0BF9-4C9B-A954-E65996CEB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591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90E4-F6CF-476C-ADB4-89F8B031B5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30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919-7117-483C-B7C9-CC138B6193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385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D01A-9B78-43D0-9E3C-9E445E433C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64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175F-842B-4593-8F83-370362DB60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07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AF672-41C6-4DC3-9C0D-A75DAC25C9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69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933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0"/>
            <a:ext cx="5111750" cy="52435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3008313" cy="42068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2033-CFC3-4047-AC3A-9F37C95B7F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310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2999"/>
            <a:ext cx="5486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11-E250-4A5A-95BB-0D9793B68D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2837"/>
            <a:ext cx="8229600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03437"/>
            <a:ext cx="8229600" cy="4144963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3D94-2B38-4C7A-A19A-1E46A8E697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931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6800"/>
            <a:ext cx="2057400" cy="50593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6019800" cy="5059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85D83-F553-4133-8674-A2AF883FB1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2837"/>
            <a:ext cx="8229600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03437"/>
            <a:ext cx="8229600" cy="4144963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3D94-2B38-4C7A-A19A-1E46A8E697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534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1"/>
            <a:ext cx="7772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9A3B-83B7-4BB7-AECD-263DF47B12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04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EAC8-E36E-49A3-8AE7-FC2C26505C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fld id="{924153A5-0BF9-4C9B-A954-E65996CEB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591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90E4-F6CF-476C-ADB4-89F8B031B5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30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919-7117-483C-B7C9-CC138B6193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385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D01A-9B78-43D0-9E3C-9E445E433C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64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175F-842B-4593-8F83-370362DB60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07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AF672-41C6-4DC3-9C0D-A75DAC25C9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69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933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0"/>
            <a:ext cx="5111750" cy="52435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3008313" cy="42068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2033-CFC3-4047-AC3A-9F37C95B7F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310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2999"/>
            <a:ext cx="5486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11-E250-4A5A-95BB-0D9793B68D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2837"/>
            <a:ext cx="8229600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03437"/>
            <a:ext cx="8229600" cy="4144963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3D94-2B38-4C7A-A19A-1E46A8E697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931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6800"/>
            <a:ext cx="2057400" cy="50593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6019800" cy="5059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85D83-F553-4133-8674-A2AF883FB1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992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6800"/>
            <a:ext cx="2057400" cy="50593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6019800" cy="5059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85D83-F553-4133-8674-A2AF883FB1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1"/>
            <a:ext cx="7772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9A3B-83B7-4BB7-AECD-263DF47B12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122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EAC8-E36E-49A3-8AE7-FC2C26505C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fld id="{924153A5-0BF9-4C9B-A954-E65996CEB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40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90E4-F6CF-476C-ADB4-89F8B031B5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702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919-7117-483C-B7C9-CC138B6193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275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D01A-9B78-43D0-9E3C-9E445E433C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93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175F-842B-4593-8F83-370362DB60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157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AF672-41C6-4DC3-9C0D-A75DAC25C9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704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933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0"/>
            <a:ext cx="5111750" cy="52435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3008313" cy="42068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2033-CFC3-4047-AC3A-9F37C95B7F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92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2999"/>
            <a:ext cx="5486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11-E250-4A5A-95BB-0D9793B68D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40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1"/>
            <a:ext cx="7772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9A3B-83B7-4BB7-AECD-263DF47B12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903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2837"/>
            <a:ext cx="8229600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03437"/>
            <a:ext cx="8229600" cy="4144963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3D94-2B38-4C7A-A19A-1E46A8E697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08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6800"/>
            <a:ext cx="2057400" cy="50593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6019800" cy="5059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85D83-F553-4133-8674-A2AF883FB1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433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1"/>
            <a:ext cx="7772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9A3B-83B7-4BB7-AECD-263DF47B12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122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EAC8-E36E-49A3-8AE7-FC2C26505C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fld id="{924153A5-0BF9-4C9B-A954-E65996CEB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40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90E4-F6CF-476C-ADB4-89F8B031B5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702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919-7117-483C-B7C9-CC138B6193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275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D01A-9B78-43D0-9E3C-9E445E433C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93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175F-842B-4593-8F83-370362DB60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157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AF672-41C6-4DC3-9C0D-A75DAC25C9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704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933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0"/>
            <a:ext cx="5111750" cy="52435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3008313" cy="42068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2033-CFC3-4047-AC3A-9F37C95B7F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92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EAC8-E36E-49A3-8AE7-FC2C26505C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fld id="{924153A5-0BF9-4C9B-A954-E65996CEB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594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2999"/>
            <a:ext cx="5486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11-E250-4A5A-95BB-0D9793B68D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40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2837"/>
            <a:ext cx="8229600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03437"/>
            <a:ext cx="8229600" cy="4144963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3D94-2B38-4C7A-A19A-1E46A8E697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08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6800"/>
            <a:ext cx="2057400" cy="50593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6019800" cy="5059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85D83-F553-4133-8674-A2AF883FB1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433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1"/>
            <a:ext cx="7772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9A3B-83B7-4BB7-AECD-263DF47B12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644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EAC8-E36E-49A3-8AE7-FC2C26505C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fld id="{924153A5-0BF9-4C9B-A954-E65996CEB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432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90E4-F6CF-476C-ADB4-89F8B031B5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469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919-7117-483C-B7C9-CC138B6193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792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D01A-9B78-43D0-9E3C-9E445E433C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79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175F-842B-4593-8F83-370362DB60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17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AF672-41C6-4DC3-9C0D-A75DAC25C9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742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90E4-F6CF-476C-ADB4-89F8B031B5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694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933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0"/>
            <a:ext cx="5111750" cy="52435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3008313" cy="42068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2033-CFC3-4047-AC3A-9F37C95B7F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347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2999"/>
            <a:ext cx="5486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11-E250-4A5A-95BB-0D9793B68D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375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2837"/>
            <a:ext cx="8229600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03437"/>
            <a:ext cx="8229600" cy="4144963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3D94-2B38-4C7A-A19A-1E46A8E697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617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6800"/>
            <a:ext cx="2057400" cy="50593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6019800" cy="5059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85D83-F553-4133-8674-A2AF883FB1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806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1"/>
            <a:ext cx="7772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9A3B-83B7-4BB7-AECD-263DF47B12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857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EAC8-E36E-49A3-8AE7-FC2C26505C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fld id="{924153A5-0BF9-4C9B-A954-E65996CEB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427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90E4-F6CF-476C-ADB4-89F8B031B5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410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919-7117-483C-B7C9-CC138B6193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86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D01A-9B78-43D0-9E3C-9E445E433C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670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175F-842B-4593-8F83-370362DB60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720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919-7117-483C-B7C9-CC138B6193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381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AF672-41C6-4DC3-9C0D-A75DAC25C9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18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933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0"/>
            <a:ext cx="5111750" cy="52435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3008313" cy="42068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2033-CFC3-4047-AC3A-9F37C95B7F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182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2999"/>
            <a:ext cx="5486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11-E250-4A5A-95BB-0D9793B68D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91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2837"/>
            <a:ext cx="8229600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03437"/>
            <a:ext cx="8229600" cy="4144963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3D94-2B38-4C7A-A19A-1E46A8E697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104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6800"/>
            <a:ext cx="2057400" cy="50593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6019800" cy="5059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85D83-F553-4133-8674-A2AF883FB1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49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D01A-9B78-43D0-9E3C-9E445E433C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99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175F-842B-4593-8F83-370362DB60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063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AF672-41C6-4DC3-9C0D-A75DAC25C9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6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90E4-F6CF-476C-ADB4-89F8B031B59A}" type="datetime1">
              <a:rPr lang="en-US" smtClean="0"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12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933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0"/>
            <a:ext cx="5111750" cy="52435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3008313" cy="42068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2033-CFC3-4047-AC3A-9F37C95B7F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99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2999"/>
            <a:ext cx="5486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11-E250-4A5A-95BB-0D9793B68D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553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2837"/>
            <a:ext cx="8229600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03437"/>
            <a:ext cx="8229600" cy="4144963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3D94-2B38-4C7A-A19A-1E46A8E697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89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6800"/>
            <a:ext cx="2057400" cy="50593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6019800" cy="5059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85D83-F553-4133-8674-A2AF883FB1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3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1"/>
            <a:ext cx="7772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9A3B-83B7-4BB7-AECD-263DF47B12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792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EAC8-E36E-49A3-8AE7-FC2C26505C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fld id="{924153A5-0BF9-4C9B-A954-E65996CEB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70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90E4-F6CF-476C-ADB4-89F8B031B5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54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919-7117-483C-B7C9-CC138B6193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781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D01A-9B78-43D0-9E3C-9E445E433C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569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175F-842B-4593-8F83-370362DB60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47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919-7117-483C-B7C9-CC138B6193F5}" type="datetime1">
              <a:rPr lang="en-US" smtClean="0"/>
              <a:t>11/12/2013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69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AF672-41C6-4DC3-9C0D-A75DAC25C9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07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933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0"/>
            <a:ext cx="5111750" cy="52435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3008313" cy="42068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2033-CFC3-4047-AC3A-9F37C95B7F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803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2999"/>
            <a:ext cx="5486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11-E250-4A5A-95BB-0D9793B68D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25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2837"/>
            <a:ext cx="8229600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03437"/>
            <a:ext cx="8229600" cy="4144963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3D94-2B38-4C7A-A19A-1E46A8E697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6800"/>
            <a:ext cx="2057400" cy="50593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6019800" cy="5059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85D83-F553-4133-8674-A2AF883FB1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563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1"/>
            <a:ext cx="7772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9A3B-83B7-4BB7-AECD-263DF47B12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81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EAC8-E36E-49A3-8AE7-FC2C26505C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fld id="{924153A5-0BF9-4C9B-A954-E65996CEB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684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90E4-F6CF-476C-ADB4-89F8B031B5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53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919-7117-483C-B7C9-CC138B6193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07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D01A-9B78-43D0-9E3C-9E445E433C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650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D01A-9B78-43D0-9E3C-9E445E433CD7}" type="datetime1">
              <a:rPr lang="en-US" smtClean="0"/>
              <a:t>11/12/2013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54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175F-842B-4593-8F83-370362DB60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053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AF672-41C6-4DC3-9C0D-A75DAC25C9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620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933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0"/>
            <a:ext cx="5111750" cy="52435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3008313" cy="42068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2033-CFC3-4047-AC3A-9F37C95B7F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234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2999"/>
            <a:ext cx="5486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11-E250-4A5A-95BB-0D9793B68D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788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2837"/>
            <a:ext cx="8229600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03437"/>
            <a:ext cx="8229600" cy="4144963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3D94-2B38-4C7A-A19A-1E46A8E697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840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6800"/>
            <a:ext cx="2057400" cy="50593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6019800" cy="5059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85D83-F553-4133-8674-A2AF883FB1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534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1"/>
            <a:ext cx="7772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9A3B-83B7-4BB7-AECD-263DF47B12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81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EAC8-E36E-49A3-8AE7-FC2C26505C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fld id="{924153A5-0BF9-4C9B-A954-E65996CEB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684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90E4-F6CF-476C-ADB4-89F8B031B5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53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919-7117-483C-B7C9-CC138B6193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07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175F-842B-4593-8F83-370362DB60D5}" type="datetime1">
              <a:rPr lang="en-US" smtClean="0"/>
              <a:t>11/12/2013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3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D01A-9B78-43D0-9E3C-9E445E433C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650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175F-842B-4593-8F83-370362DB60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053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AF672-41C6-4DC3-9C0D-A75DAC25C9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620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933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0"/>
            <a:ext cx="5111750" cy="52435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3008313" cy="42068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2033-CFC3-4047-AC3A-9F37C95B7F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234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2999"/>
            <a:ext cx="5486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11-E250-4A5A-95BB-0D9793B68D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788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2837"/>
            <a:ext cx="8229600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03437"/>
            <a:ext cx="8229600" cy="4144963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3D94-2B38-4C7A-A19A-1E46A8E697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840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6800"/>
            <a:ext cx="2057400" cy="50593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6019800" cy="5059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85D83-F553-4133-8674-A2AF883FB1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534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1"/>
            <a:ext cx="7772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9A3B-83B7-4BB7-AECD-263DF47B12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03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EAC8-E36E-49A3-8AE7-FC2C26505C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fld id="{924153A5-0BF9-4C9B-A954-E65996CEB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393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90E4-F6CF-476C-ADB4-89F8B031B5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072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AF672-41C6-4DC3-9C0D-A75DAC25C944}" type="datetime1">
              <a:rPr lang="en-US" smtClean="0"/>
              <a:t>11/12/2013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13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919-7117-483C-B7C9-CC138B6193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855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D01A-9B78-43D0-9E3C-9E445E433C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889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175F-842B-4593-8F83-370362DB60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143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AF672-41C6-4DC3-9C0D-A75DAC25C9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918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933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0"/>
            <a:ext cx="5111750" cy="52435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3008313" cy="42068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2033-CFC3-4047-AC3A-9F37C95B7F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76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2999"/>
            <a:ext cx="5486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11-E250-4A5A-95BB-0D9793B68D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574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2837"/>
            <a:ext cx="8229600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03437"/>
            <a:ext cx="8229600" cy="4144963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3D94-2B38-4C7A-A19A-1E46A8E697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97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6800"/>
            <a:ext cx="2057400" cy="50593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6019800" cy="5059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85D83-F553-4133-8674-A2AF883FB1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64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1"/>
            <a:ext cx="7772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9A3B-83B7-4BB7-AECD-263DF47B12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03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EAC8-E36E-49A3-8AE7-FC2C26505C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fld id="{924153A5-0BF9-4C9B-A954-E65996CEB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393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933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0"/>
            <a:ext cx="5111750" cy="52435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3008313" cy="42068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2033-CFC3-4047-AC3A-9F37C95B7FF8}" type="datetime1">
              <a:rPr lang="en-US" smtClean="0"/>
              <a:t>11/12/2013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76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90E4-F6CF-476C-ADB4-89F8B031B5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072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919-7117-483C-B7C9-CC138B6193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855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D01A-9B78-43D0-9E3C-9E445E433C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889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175F-842B-4593-8F83-370362DB60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143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AF672-41C6-4DC3-9C0D-A75DAC25C9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918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933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0"/>
            <a:ext cx="5111750" cy="52435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3008313" cy="42068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2033-CFC3-4047-AC3A-9F37C95B7F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76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2999"/>
            <a:ext cx="5486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11-E250-4A5A-95BB-0D9793B68D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574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2837"/>
            <a:ext cx="8229600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03437"/>
            <a:ext cx="8229600" cy="4144963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3D94-2B38-4C7A-A19A-1E46A8E697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97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6800"/>
            <a:ext cx="2057400" cy="50593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6019800" cy="5059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85D83-F553-4133-8674-A2AF883FB1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64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1"/>
            <a:ext cx="7772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9A3B-83B7-4BB7-AECD-263DF47B12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096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2999"/>
            <a:ext cx="5486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11-E250-4A5A-95BB-0D9793B68D8B}" type="datetime1">
              <a:rPr lang="en-US" smtClean="0"/>
              <a:t>11/12/2013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13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EAC8-E36E-49A3-8AE7-FC2C26505C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fld id="{924153A5-0BF9-4C9B-A954-E65996CEB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477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90E4-F6CF-476C-ADB4-89F8B031B5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11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919-7117-483C-B7C9-CC138B6193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843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D01A-9B78-43D0-9E3C-9E445E433C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89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175F-842B-4593-8F83-370362DB60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AF672-41C6-4DC3-9C0D-A75DAC25C9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281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933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0"/>
            <a:ext cx="5111750" cy="52435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3008313" cy="42068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2033-CFC3-4047-AC3A-9F37C95B7F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300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2999"/>
            <a:ext cx="5486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11-E250-4A5A-95BB-0D9793B68D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683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2837"/>
            <a:ext cx="8229600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03437"/>
            <a:ext cx="8229600" cy="4144963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3D94-2B38-4C7A-A19A-1E46A8E697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549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6800"/>
            <a:ext cx="2057400" cy="50593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6019800" cy="5059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85D83-F553-4133-8674-A2AF883FB1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633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05835-B593-44C5-817A-500E9AC85731}" type="datetime1">
              <a:rPr lang="en-US" smtClean="0"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153A5-0BF9-4C9B-A954-E65996CEB9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14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05835-B593-44C5-817A-500E9AC857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77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05835-B593-44C5-817A-500E9AC857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03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05835-B593-44C5-817A-500E9AC857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60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05835-B593-44C5-817A-500E9AC857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900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05835-B593-44C5-817A-500E9AC857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900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05835-B593-44C5-817A-500E9AC857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28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05835-B593-44C5-817A-500E9AC857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28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05835-B593-44C5-817A-500E9AC857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28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05835-B593-44C5-817A-500E9AC857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28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05835-B593-44C5-817A-500E9AC857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28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05835-B593-44C5-817A-500E9AC857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45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05835-B593-44C5-817A-500E9AC857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28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05835-B593-44C5-817A-500E9AC857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22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05835-B593-44C5-817A-500E9AC857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22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05835-B593-44C5-817A-500E9AC857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39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05835-B593-44C5-817A-500E9AC857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8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05835-B593-44C5-817A-500E9AC857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5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05835-B593-44C5-817A-500E9AC857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633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05835-B593-44C5-817A-500E9AC857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1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05835-B593-44C5-817A-500E9AC857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1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05835-B593-44C5-817A-500E9AC857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292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05835-B593-44C5-817A-500E9AC857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292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05835-B593-44C5-817A-500E9AC857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153A5-0BF9-4C9B-A954-E65996CEB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051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lendedlearning.njatc.org/login/index.php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jeanwilliams@njatc.or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JP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Relationship Id="rId9" Type="http://schemas.openxmlformats.org/officeDocument/2006/relationships/image" Target="../media/image61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7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7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11.xml"/><Relationship Id="rId4" Type="http://schemas.openxmlformats.org/officeDocument/2006/relationships/image" Target="../media/image7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00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9.xml"/><Relationship Id="rId4" Type="http://schemas.openxmlformats.org/officeDocument/2006/relationships/image" Target="../media/image7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78.xml"/><Relationship Id="rId4" Type="http://schemas.openxmlformats.org/officeDocument/2006/relationships/image" Target="../media/image8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8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33.xml"/><Relationship Id="rId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2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5715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9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Swis721 BdOul BT" panose="04020705020B03040203" pitchFamily="82" charset="0"/>
              </a:rPr>
              <a:t>INSTRUCTOR</a:t>
            </a:r>
            <a:endParaRPr lang="en-US" sz="6600" dirty="0">
              <a:latin typeface="Swis721 BdOul BT" panose="04020705020B03040203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71" y="0"/>
            <a:ext cx="7266855" cy="56279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57324" y="4031363"/>
            <a:ext cx="582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r>
              <a:rPr lang="en-US" sz="2400" b="1" baseline="-2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=  1,000 + 1,000 = 2,000 </a:t>
            </a:r>
            <a:r>
              <a:rPr lang="el-GR" sz="2400" b="1" dirty="0" smtClean="0">
                <a:solidFill>
                  <a:srgbClr val="FF0000"/>
                </a:solidFill>
                <a:latin typeface="Arial"/>
                <a:cs typeface="Arial"/>
              </a:rPr>
              <a:t>Ω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0148" y="597898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Solve R</a:t>
            </a:r>
            <a:r>
              <a:rPr lang="en-US" sz="2400" b="1" baseline="-2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and R</a:t>
            </a:r>
            <a:r>
              <a:rPr lang="en-US" sz="2400" b="1" baseline="-2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23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in Series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r>
              <a:rPr lang="en-US" sz="2400" b="1" baseline="-2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= R</a:t>
            </a:r>
            <a:r>
              <a:rPr lang="en-US" sz="2400" b="1" baseline="-2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+ R</a:t>
            </a:r>
            <a:r>
              <a:rPr lang="en-US" sz="2400" b="1" baseline="-2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23</a:t>
            </a:r>
            <a:endParaRPr lang="en-US" sz="2400" b="1" baseline="-25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558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Swis721 BdOul BT" panose="04020705020B03040203" pitchFamily="82" charset="0"/>
              </a:rPr>
              <a:t>INSTRUCTOR</a:t>
            </a:r>
            <a:endParaRPr lang="en-US" sz="6600" dirty="0">
              <a:latin typeface="Swis721 BdOul BT" panose="04020705020B03040203" pitchFamily="8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71" y="0"/>
            <a:ext cx="7266855" cy="56257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799" y="3492374"/>
            <a:ext cx="502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Prove the calculation by removing the Power Source and measuring the resistance in the original combination circuit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0999" y="6629153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  <a:hlinkClick r:id="rId4"/>
              </a:rPr>
              <a:t>Use Combination 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hlinkClick r:id="rId4"/>
              </a:rPr>
              <a:t>Circuit 22a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817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0" y="9525"/>
            <a:ext cx="9144000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Reminder:</a:t>
            </a:r>
          </a:p>
          <a:p>
            <a:pPr lvl="1"/>
            <a:r>
              <a:rPr lang="en-US" dirty="0" smtClean="0"/>
              <a:t>Next Class Assignment: DC Theory Lesson 22</a:t>
            </a:r>
          </a:p>
          <a:p>
            <a:pPr lvl="1"/>
            <a:r>
              <a:rPr lang="en-US" dirty="0"/>
              <a:t>HINT: Use the simulator to verify </a:t>
            </a:r>
            <a:r>
              <a:rPr lang="en-US" dirty="0" smtClean="0"/>
              <a:t>quizzes</a:t>
            </a:r>
          </a:p>
          <a:p>
            <a:pPr lvl="1"/>
            <a:r>
              <a:rPr lang="en-US" dirty="0" smtClean="0"/>
              <a:t>Homework is due Sunday before 8:00 PM</a:t>
            </a:r>
          </a:p>
          <a:p>
            <a:pPr lvl="1"/>
            <a:r>
              <a:rPr lang="en-US" dirty="0" smtClean="0"/>
              <a:t>If you have questions, you may email me before Friday at 9:00 PM and I will respond to all emails within 24 hours.                          ( </a:t>
            </a:r>
            <a:r>
              <a:rPr lang="en-US" dirty="0" smtClean="0">
                <a:hlinkClick r:id="rId3"/>
              </a:rPr>
              <a:t>jeanwilliams@njatc.org</a:t>
            </a:r>
            <a:r>
              <a:rPr lang="en-US" dirty="0" smtClean="0"/>
              <a:t> 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Swis721 BdOul BT" panose="04020705020B03040203" pitchFamily="82" charset="0"/>
              </a:rPr>
              <a:t>INSTRUCTOR</a:t>
            </a:r>
            <a:endParaRPr lang="en-US" sz="6600" dirty="0">
              <a:latin typeface="Swis721 BdOul BT" panose="04020705020B03040203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33400"/>
            <a:ext cx="9144000" cy="1470025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Bill is an Apprentice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304800" y="2247900"/>
            <a:ext cx="8458200" cy="2819400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48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7081" y="1041965"/>
            <a:ext cx="8771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BlendedLearning.NJATC.org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Swis721 BdOul BT" panose="04020705020B03040203" pitchFamily="82" charset="0"/>
              </a:rPr>
              <a:t>APPRENTICE</a:t>
            </a:r>
            <a:endParaRPr lang="en-US" sz="6600" dirty="0">
              <a:solidFill>
                <a:schemeClr val="bg1"/>
              </a:solidFill>
              <a:latin typeface="Swis721 BdOul BT" panose="04020705020B030402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4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Swis721 BdOul BT" panose="04020705020B03040203" pitchFamily="82" charset="0"/>
              </a:rPr>
              <a:t>APPRENTICE</a:t>
            </a:r>
            <a:endParaRPr lang="en-US" sz="6600" dirty="0">
              <a:latin typeface="Swis721 BdOul BT" panose="04020705020B03040203" pitchFamily="82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" y="155058"/>
            <a:ext cx="7958136" cy="56604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27045" y="2622328"/>
            <a:ext cx="2230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joseallen@njatc.org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0583" y="3263846"/>
            <a:ext cx="2262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****************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37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Swis721 BdOul BT" panose="04020705020B03040203" pitchFamily="82" charset="0"/>
              </a:rPr>
              <a:t>APPRENTICE</a:t>
            </a:r>
            <a:endParaRPr lang="en-US" sz="6600" dirty="0">
              <a:solidFill>
                <a:prstClr val="black"/>
              </a:solidFill>
              <a:latin typeface="Swis721 BdOul BT" panose="04020705020B03040203" pitchFamily="8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81" y="92620"/>
            <a:ext cx="8787238" cy="565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78381" y="2041451"/>
            <a:ext cx="1586624" cy="733647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8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Swis721 BdOul BT" panose="04020705020B03040203" pitchFamily="82" charset="0"/>
              </a:rPr>
              <a:t>APPRENTICE</a:t>
            </a:r>
            <a:endParaRPr lang="en-US" sz="6600" dirty="0">
              <a:solidFill>
                <a:prstClr val="black"/>
              </a:solidFill>
              <a:latin typeface="Swis721 BdOul BT" panose="04020705020B03040203" pitchFamily="8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63" y="205075"/>
            <a:ext cx="8766910" cy="4802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63" y="-14656"/>
            <a:ext cx="8766910" cy="5237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645674" y="0"/>
            <a:ext cx="7200614" cy="1084521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3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Swis721 BdOul BT" panose="04020705020B03040203" pitchFamily="82" charset="0"/>
              </a:rPr>
              <a:t>APPRENTICE</a:t>
            </a:r>
            <a:endParaRPr lang="en-US" sz="6600" dirty="0">
              <a:solidFill>
                <a:prstClr val="black"/>
              </a:solidFill>
              <a:latin typeface="Swis721 BdOul BT" panose="04020705020B03040203" pitchFamily="82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95" y="395181"/>
            <a:ext cx="8932746" cy="544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96" y="391675"/>
            <a:ext cx="8932746" cy="54800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656307" y="3444949"/>
            <a:ext cx="7328205" cy="478465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3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Swis721 BdOul BT" panose="04020705020B03040203" pitchFamily="82" charset="0"/>
              </a:rPr>
              <a:t>APPRENTICE</a:t>
            </a:r>
            <a:endParaRPr lang="en-US" sz="6600" dirty="0">
              <a:solidFill>
                <a:prstClr val="black"/>
              </a:solidFill>
              <a:latin typeface="Swis721 BdOul BT" panose="04020705020B03040203" pitchFamily="82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14" y="139774"/>
            <a:ext cx="8883074" cy="5346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656308" y="2424223"/>
            <a:ext cx="1969394" cy="669851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3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2864" y="669852"/>
            <a:ext cx="59967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Script MT Bold" panose="03040602040607080904" pitchFamily="66" charset="0"/>
              </a:rPr>
              <a:t>…a week of </a:t>
            </a:r>
          </a:p>
          <a:p>
            <a:pPr algn="ctr"/>
            <a:r>
              <a:rPr lang="en-US" sz="5400" dirty="0" smtClean="0">
                <a:solidFill>
                  <a:schemeClr val="bg1"/>
                </a:solidFill>
                <a:latin typeface="Script MT Bold" panose="03040602040607080904" pitchFamily="66" charset="0"/>
              </a:rPr>
              <a:t>Blended Learning…</a:t>
            </a:r>
            <a:endParaRPr lang="en-US" sz="54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76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Swis721 BdOul BT" panose="04020705020B03040203" pitchFamily="82" charset="0"/>
              </a:rPr>
              <a:t>APPRENTICE</a:t>
            </a:r>
            <a:endParaRPr lang="en-US" sz="6600" dirty="0">
              <a:solidFill>
                <a:prstClr val="black"/>
              </a:solidFill>
              <a:latin typeface="Swis721 BdOul BT" panose="04020705020B03040203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05" y="281103"/>
            <a:ext cx="4038930" cy="5341310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05408"/>
            <a:ext cx="4110228" cy="3566160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281" y="264779"/>
            <a:ext cx="12668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44175" y="564392"/>
            <a:ext cx="1406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DC Theory</a:t>
            </a:r>
          </a:p>
          <a:p>
            <a:r>
              <a:rPr lang="en-US" dirty="0" smtClean="0"/>
              <a:t>Textbook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90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Swis721 BdOul BT" panose="04020705020B03040203" pitchFamily="82" charset="0"/>
              </a:rPr>
              <a:t>APPRENTICE</a:t>
            </a:r>
            <a:endParaRPr lang="en-US" sz="6600" dirty="0">
              <a:solidFill>
                <a:prstClr val="black"/>
              </a:solidFill>
              <a:latin typeface="Swis721 BdOul BT" panose="04020705020B03040203" pitchFamily="82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14" y="139774"/>
            <a:ext cx="8883074" cy="5346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9" y="0"/>
            <a:ext cx="8883074" cy="578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75" y="4365368"/>
            <a:ext cx="2128751" cy="34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69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Swis721 BdOul BT" panose="04020705020B03040203" pitchFamily="82" charset="0"/>
              </a:rPr>
              <a:t>APPRENTICE</a:t>
            </a:r>
            <a:endParaRPr lang="en-US" sz="6600" dirty="0">
              <a:solidFill>
                <a:prstClr val="black"/>
              </a:solidFill>
              <a:latin typeface="Swis721 BdOul BT" panose="04020705020B03040203" pitchFamily="82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97" y="74431"/>
            <a:ext cx="8402707" cy="58329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8313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Swis721 BdOul BT" panose="04020705020B03040203" pitchFamily="82" charset="0"/>
              </a:rPr>
              <a:t>APPRENTICE</a:t>
            </a:r>
            <a:endParaRPr lang="en-US" sz="6600" dirty="0">
              <a:solidFill>
                <a:prstClr val="black"/>
              </a:solidFill>
              <a:latin typeface="Swis721 BdOul BT" panose="04020705020B03040203" pitchFamily="82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63" y="-6427"/>
            <a:ext cx="8883074" cy="578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74" y="4590957"/>
            <a:ext cx="1820407" cy="34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80333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Swis721 BdOul BT" panose="04020705020B03040203" pitchFamily="82" charset="0"/>
              </a:rPr>
              <a:t>APPRENTICE</a:t>
            </a:r>
            <a:endParaRPr lang="en-US" sz="6600" dirty="0">
              <a:solidFill>
                <a:prstClr val="black"/>
              </a:solidFill>
              <a:latin typeface="Swis721 BdOul BT" panose="04020705020B03040203" pitchFamily="82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37" y="114612"/>
            <a:ext cx="7273925" cy="5627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8313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Swis721 BdOul BT" panose="04020705020B03040203" pitchFamily="82" charset="0"/>
              </a:rPr>
              <a:t>APPRENTICE</a:t>
            </a:r>
            <a:endParaRPr lang="en-US" sz="6600" dirty="0">
              <a:solidFill>
                <a:prstClr val="black"/>
              </a:solidFill>
              <a:latin typeface="Swis721 BdOul BT" panose="04020705020B03040203" pitchFamily="82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63" y="-6427"/>
            <a:ext cx="8883074" cy="578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133" y="5069422"/>
            <a:ext cx="1331310" cy="34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416476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Swis721 BdOul BT" panose="04020705020B03040203" pitchFamily="82" charset="0"/>
              </a:rPr>
              <a:t>APPRENTICE</a:t>
            </a:r>
            <a:endParaRPr lang="en-US" sz="6600" dirty="0">
              <a:solidFill>
                <a:prstClr val="black"/>
              </a:solidFill>
              <a:latin typeface="Swis721 BdOul BT" panose="04020705020B03040203" pitchFamily="82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87" y="486890"/>
            <a:ext cx="8747463" cy="52631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03" y="1497861"/>
            <a:ext cx="8860672" cy="200025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445484" y="2392326"/>
            <a:ext cx="138224" cy="105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1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Swis721 BdOul BT" panose="04020705020B03040203" pitchFamily="82" charset="0"/>
              </a:rPr>
              <a:t>APPRENTICE</a:t>
            </a:r>
            <a:endParaRPr lang="en-US" sz="6600" dirty="0">
              <a:solidFill>
                <a:prstClr val="black"/>
              </a:solidFill>
              <a:latin typeface="Swis721 BdOul BT" panose="04020705020B03040203" pitchFamily="82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14" y="448639"/>
            <a:ext cx="8606370" cy="53533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37275" y="4221125"/>
            <a:ext cx="1903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???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39916" y="3908862"/>
            <a:ext cx="1684574" cy="1690577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1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51" y="131908"/>
            <a:ext cx="865822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4037" y="2402951"/>
            <a:ext cx="8261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 Rounded MT Bold" panose="020F0704030504030204" pitchFamily="34" charset="0"/>
              </a:rPr>
              <a:t>Dear Ms. Williams</a:t>
            </a:r>
          </a:p>
          <a:p>
            <a:endParaRPr lang="en-US" sz="1200" dirty="0">
              <a:latin typeface="Arial Rounded MT Bold" panose="020F0704030504030204" pitchFamily="34" charset="0"/>
            </a:endParaRPr>
          </a:p>
          <a:p>
            <a:r>
              <a:rPr lang="en-US" sz="1200" dirty="0" smtClean="0">
                <a:latin typeface="Arial Rounded MT Bold" panose="020F0704030504030204" pitchFamily="34" charset="0"/>
              </a:rPr>
              <a:t>Question 21-24 in this week’s lesson do not have values for the resistors.  Are we supposed to use the values from Question 20 in these questions?</a:t>
            </a:r>
            <a:endParaRPr lang="en-US" sz="1200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6414" y="5930311"/>
            <a:ext cx="8261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 Rounded MT Bold" panose="020F0704030504030204" pitchFamily="34" charset="0"/>
              </a:rPr>
              <a:t>Thanks,</a:t>
            </a:r>
          </a:p>
          <a:p>
            <a:endParaRPr lang="en-US" sz="1200" dirty="0">
              <a:latin typeface="Arial Rounded MT Bold" panose="020F0704030504030204" pitchFamily="34" charset="0"/>
            </a:endParaRPr>
          </a:p>
          <a:p>
            <a:r>
              <a:rPr lang="en-US" sz="1200" dirty="0" smtClean="0">
                <a:latin typeface="Arial Rounded MT Bold" panose="020F0704030504030204" pitchFamily="34" charset="0"/>
              </a:rPr>
              <a:t>Jose Allen</a:t>
            </a:r>
            <a:endParaRPr lang="en-US" sz="1200" dirty="0">
              <a:latin typeface="Arial Rounded MT Bold" panose="020F07040305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8051" y="329609"/>
            <a:ext cx="588126" cy="5635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2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2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33400"/>
            <a:ext cx="9144000" cy="1470025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Jim is the Instructor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Left Arrow 3"/>
          <p:cNvSpPr/>
          <p:nvPr/>
        </p:nvSpPr>
        <p:spPr>
          <a:xfrm rot="10800000">
            <a:off x="304800" y="2247900"/>
            <a:ext cx="8458200" cy="2819400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Mac send emai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61119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8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33400"/>
            <a:ext cx="9144000" cy="1470025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Jim is the Instructor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Left Arrow 3"/>
          <p:cNvSpPr/>
          <p:nvPr/>
        </p:nvSpPr>
        <p:spPr>
          <a:xfrm rot="10800000">
            <a:off x="304800" y="2247900"/>
            <a:ext cx="8458200" cy="2819400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Mac send emai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61119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4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11" y="1097810"/>
            <a:ext cx="7102789" cy="3688315"/>
          </a:xfrm>
          <a:prstGeom prst="rect">
            <a:avLst/>
          </a:prstGeom>
          <a:ln w="12700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1438"/>
            <a:ext cx="8686800" cy="808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Swis721 BdOul BT" panose="04020705020B03040203" pitchFamily="82" charset="0"/>
              </a:rPr>
              <a:t>INSTRUCTOR</a:t>
            </a:r>
            <a:endParaRPr lang="en-US" sz="6600" dirty="0">
              <a:latin typeface="Swis721 BdOul BT" panose="04020705020B030402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578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ows 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81000" y="86499"/>
            <a:ext cx="8610600" cy="6086475"/>
            <a:chOff x="381000" y="76200"/>
            <a:chExt cx="8610600" cy="60864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76200"/>
              <a:ext cx="8610600" cy="60864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775" y="2790825"/>
              <a:ext cx="1066800" cy="180975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57200" y="86499"/>
            <a:ext cx="457200" cy="75170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Swis721 BdOul BT" panose="04020705020B03040203" pitchFamily="82" charset="0"/>
              </a:rPr>
              <a:t>INSTRUCTOR</a:t>
            </a:r>
            <a:endParaRPr lang="en-US" sz="6600" dirty="0">
              <a:latin typeface="Swis721 BdOul BT" panose="04020705020B03040203" pitchFamily="8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5486" y="981512"/>
            <a:ext cx="7962900" cy="981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51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33400"/>
            <a:ext cx="9144000" cy="1470025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Bill is an Apprentice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304800" y="2247900"/>
            <a:ext cx="8458200" cy="2819400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0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02018" y="106722"/>
            <a:ext cx="8729331" cy="5762448"/>
            <a:chOff x="202018" y="392"/>
            <a:chExt cx="8729331" cy="57624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19" y="802701"/>
              <a:ext cx="8729330" cy="4960139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018" y="392"/>
              <a:ext cx="8729331" cy="78105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0" y="5866967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Swis721 BdOul BT" panose="04020705020B03040203" pitchFamily="82" charset="0"/>
              </a:rPr>
              <a:t>APPRENTICE</a:t>
            </a:r>
            <a:endParaRPr lang="en-US" sz="6600" dirty="0">
              <a:latin typeface="Swis721 BdOul BT" panose="04020705020B03040203" pitchFamily="82" charset="0"/>
            </a:endParaRPr>
          </a:p>
        </p:txBody>
      </p:sp>
      <p:pic>
        <p:nvPicPr>
          <p:cNvPr id="4" name="Windows 8 Notify Email s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52391" y="6116165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69312" y="361507"/>
            <a:ext cx="467832" cy="5262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3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866967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Swis721 BdOul BT" panose="04020705020B03040203" pitchFamily="82" charset="0"/>
              </a:rPr>
              <a:t>APPRENTICE</a:t>
            </a:r>
            <a:endParaRPr lang="en-US" sz="6600" dirty="0">
              <a:latin typeface="Swis721 BdOul BT" panose="04020705020B03040203" pitchFamily="82" charset="0"/>
            </a:endParaRPr>
          </a:p>
        </p:txBody>
      </p:sp>
      <p:pic>
        <p:nvPicPr>
          <p:cNvPr id="9" name="Mac send emai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0050" y="5866967"/>
            <a:ext cx="609600" cy="6096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35" y="303226"/>
            <a:ext cx="8001000" cy="51244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14350" y="531628"/>
            <a:ext cx="570171" cy="5103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2253" y="2482675"/>
            <a:ext cx="26900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Ms. Williams:</a:t>
            </a:r>
          </a:p>
          <a:p>
            <a:endParaRPr lang="en-US" sz="600" b="1" dirty="0"/>
          </a:p>
          <a:p>
            <a:r>
              <a:rPr lang="en-US" sz="1100" b="1" dirty="0" smtClean="0"/>
              <a:t>Thanks for the reply.</a:t>
            </a:r>
          </a:p>
          <a:p>
            <a:endParaRPr lang="en-US" sz="600" b="1" dirty="0"/>
          </a:p>
          <a:p>
            <a:r>
              <a:rPr lang="en-US" sz="1100" b="1" dirty="0" smtClean="0"/>
              <a:t>Jose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266025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Swis721 BdOul BT" panose="04020705020B03040203" pitchFamily="82" charset="0"/>
              </a:rPr>
              <a:t>APPRENTICE</a:t>
            </a:r>
            <a:endParaRPr lang="en-US" sz="6600" dirty="0">
              <a:solidFill>
                <a:prstClr val="black"/>
              </a:solidFill>
              <a:latin typeface="Swis721 BdOul BT" panose="04020705020B03040203" pitchFamily="8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69316" y="357978"/>
            <a:ext cx="8405368" cy="4983368"/>
            <a:chOff x="369316" y="357978"/>
            <a:chExt cx="8405368" cy="4983368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316" y="357978"/>
              <a:ext cx="8405368" cy="49833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0595" y="1805688"/>
              <a:ext cx="1088400" cy="352502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230" y="2105061"/>
            <a:ext cx="12954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507400" y="1966172"/>
            <a:ext cx="1501074" cy="542261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784651" y="2508433"/>
            <a:ext cx="1031358" cy="2832913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3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Swis721 BdOul BT" panose="04020705020B03040203" pitchFamily="82" charset="0"/>
              </a:rPr>
              <a:t>APPRENTICE</a:t>
            </a:r>
            <a:endParaRPr lang="en-US" sz="6600" dirty="0">
              <a:solidFill>
                <a:prstClr val="black"/>
              </a:solidFill>
              <a:latin typeface="Swis721 BdOul BT" panose="04020705020B03040203" pitchFamily="82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39" y="486889"/>
            <a:ext cx="8632014" cy="53841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2" y="3819308"/>
            <a:ext cx="2829257" cy="297136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83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Swis721 BdOul BT" panose="04020705020B03040203" pitchFamily="82" charset="0"/>
              </a:rPr>
              <a:t>APPRENTICE</a:t>
            </a:r>
            <a:endParaRPr lang="en-US" sz="6600" dirty="0">
              <a:solidFill>
                <a:prstClr val="black"/>
              </a:solidFill>
              <a:latin typeface="Swis721 BdOul BT" panose="04020705020B03040203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05" y="281103"/>
            <a:ext cx="4038930" cy="5341310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05408"/>
            <a:ext cx="4110228" cy="3566160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281" y="264779"/>
            <a:ext cx="12668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44175" y="564392"/>
            <a:ext cx="1406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DC Theory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Textbook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33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33400"/>
            <a:ext cx="9144000" cy="1470025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Jim is the Instructor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Left Arrow 3"/>
          <p:cNvSpPr/>
          <p:nvPr/>
        </p:nvSpPr>
        <p:spPr>
          <a:xfrm rot="10800000">
            <a:off x="304800" y="2247900"/>
            <a:ext cx="8458200" cy="2819400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46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Swis721 BdOul BT" panose="04020705020B03040203" pitchFamily="82" charset="0"/>
              </a:rPr>
              <a:t>INSTRUCTOR</a:t>
            </a:r>
            <a:endParaRPr lang="en-US" sz="6600" dirty="0">
              <a:latin typeface="Swis721 BdOul BT" panose="04020705020B03040203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8"/>
          <a:stretch/>
        </p:blipFill>
        <p:spPr>
          <a:xfrm>
            <a:off x="0" y="0"/>
            <a:ext cx="9144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65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8575" y="575310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Swis721 BdOul BT" panose="04020705020B03040203" pitchFamily="82" charset="0"/>
              </a:rPr>
              <a:t>INSTRUCTOR</a:t>
            </a:r>
            <a:endParaRPr lang="en-US" sz="6600" dirty="0">
              <a:latin typeface="Swis721 BdOul BT" panose="04020705020B03040203" pitchFamily="82" charset="0"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714375" y="76200"/>
            <a:ext cx="7772400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Next Week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DC Theory: Lesson 22</a:t>
            </a:r>
          </a:p>
          <a:p>
            <a:pPr lvl="2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Understanding Resistance in DC Combination Circuits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Combination Circuits</a:t>
            </a:r>
          </a:p>
          <a:p>
            <a:pPr lvl="2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Require the use of earlier skills</a:t>
            </a:r>
          </a:p>
          <a:p>
            <a:pPr lvl="3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Series Resistors</a:t>
            </a:r>
          </a:p>
          <a:p>
            <a:pPr lvl="3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Parallel Resistors</a:t>
            </a:r>
          </a:p>
          <a:p>
            <a:pPr lvl="2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May be solved using skill which you already have demonstrated</a:t>
            </a:r>
          </a:p>
          <a:p>
            <a:pPr lvl="1"/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p:txBody>
      </p:sp>
      <p:sp>
        <p:nvSpPr>
          <p:cNvPr id="6" name="Rectangle 5" hidden="1"/>
          <p:cNvSpPr/>
          <p:nvPr/>
        </p:nvSpPr>
        <p:spPr>
          <a:xfrm>
            <a:off x="0" y="-9525"/>
            <a:ext cx="9144000" cy="68675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06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3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Swis721 BdOul BT" panose="04020705020B03040203" pitchFamily="82" charset="0"/>
              </a:rPr>
              <a:t>INSTRUCTOR</a:t>
            </a:r>
            <a:endParaRPr lang="en-US" sz="6600" dirty="0">
              <a:latin typeface="Swis721 BdOul BT" panose="04020705020B03040203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9" b="-10810"/>
          <a:stretch/>
        </p:blipFill>
        <p:spPr>
          <a:xfrm>
            <a:off x="0" y="0"/>
            <a:ext cx="914400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0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Swis721 BdOul BT" panose="04020705020B03040203" pitchFamily="82" charset="0"/>
              </a:rPr>
              <a:t>INSTRUCTOR</a:t>
            </a:r>
            <a:endParaRPr lang="en-US" sz="6600" dirty="0">
              <a:latin typeface="Swis721 BdOul BT" panose="04020705020B03040203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544"/>
            <a:ext cx="9144000" cy="349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0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Swis721 BdOul BT" panose="04020705020B03040203" pitchFamily="82" charset="0"/>
              </a:rPr>
              <a:t>INSTRUCTOR</a:t>
            </a:r>
            <a:endParaRPr lang="en-US" sz="6600" dirty="0">
              <a:latin typeface="Swis721 BdOul BT" panose="04020705020B03040203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5"/>
            <a:ext cx="9144000" cy="350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0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0" b="-6650"/>
          <a:stretch/>
        </p:blipFill>
        <p:spPr>
          <a:xfrm>
            <a:off x="0" y="66675"/>
            <a:ext cx="9144000" cy="654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0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2" b="-6282"/>
          <a:stretch/>
        </p:blipFill>
        <p:spPr>
          <a:xfrm>
            <a:off x="0" y="76200"/>
            <a:ext cx="9144000" cy="655819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70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2" b="-6052"/>
          <a:stretch/>
        </p:blipFill>
        <p:spPr>
          <a:xfrm>
            <a:off x="0" y="85725"/>
            <a:ext cx="9144000" cy="654533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70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Swis721 BdOul BT" panose="04020705020B03040203" pitchFamily="82" charset="0"/>
              </a:rPr>
              <a:t>INSTRUCTOR</a:t>
            </a:r>
            <a:endParaRPr lang="en-US" sz="6600" dirty="0">
              <a:latin typeface="Swis721 BdOul BT" panose="04020705020B03040203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400" y="247650"/>
            <a:ext cx="527684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LESSON 22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Question 9 	</a:t>
            </a:r>
            <a:r>
              <a:rPr lang="en-US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 –</a:t>
            </a:r>
            <a:r>
              <a:rPr lang="en-US" sz="2400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 68%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Question 15 	</a:t>
            </a:r>
            <a:r>
              <a:rPr lang="en-US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 –</a:t>
            </a:r>
            <a:r>
              <a:rPr lang="en-US" sz="2400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 72%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Question 19	 –</a:t>
            </a:r>
            <a:r>
              <a:rPr lang="en-US" sz="2400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64%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Question 21	 –</a:t>
            </a:r>
            <a:r>
              <a:rPr lang="en-US" sz="2400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72</a:t>
            </a:r>
            <a:r>
              <a:rPr lang="en-US" sz="2400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%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Question </a:t>
            </a:r>
            <a:r>
              <a:rPr lang="en-US" sz="2400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22</a:t>
            </a:r>
            <a:r>
              <a:rPr lang="en-US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	 – </a:t>
            </a:r>
            <a:r>
              <a:rPr lang="en-US" sz="2400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60%</a:t>
            </a:r>
            <a:endParaRPr lang="en-US" sz="2400" dirty="0">
              <a:solidFill>
                <a:srgbClr val="0066FF"/>
              </a:solidFill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Question </a:t>
            </a:r>
            <a:r>
              <a:rPr lang="en-US" sz="2400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23</a:t>
            </a:r>
            <a:r>
              <a:rPr lang="en-US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	 – </a:t>
            </a:r>
            <a:r>
              <a:rPr lang="en-US" sz="2400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68%</a:t>
            </a:r>
            <a:endParaRPr lang="en-US" sz="2400" dirty="0">
              <a:solidFill>
                <a:srgbClr val="0066FF"/>
              </a:solidFill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Question </a:t>
            </a:r>
            <a:r>
              <a:rPr lang="en-US" sz="2400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24</a:t>
            </a:r>
            <a:r>
              <a:rPr lang="en-US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	 – 64%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Question </a:t>
            </a:r>
            <a:r>
              <a:rPr lang="en-US" sz="2400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26</a:t>
            </a:r>
            <a:r>
              <a:rPr lang="en-US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	 – </a:t>
            </a:r>
            <a:r>
              <a:rPr lang="en-US" sz="2400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68%</a:t>
            </a:r>
            <a:endParaRPr lang="en-US" sz="2400" dirty="0">
              <a:solidFill>
                <a:srgbClr val="0066FF"/>
              </a:solidFill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Question </a:t>
            </a:r>
            <a:r>
              <a:rPr lang="en-US" sz="2400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27</a:t>
            </a:r>
            <a:r>
              <a:rPr lang="en-US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	 – </a:t>
            </a:r>
            <a:r>
              <a:rPr lang="en-US" sz="2400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72%</a:t>
            </a:r>
            <a:endParaRPr lang="en-US" sz="2400" dirty="0">
              <a:solidFill>
                <a:srgbClr val="0066FF"/>
              </a:solidFill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Question </a:t>
            </a:r>
            <a:r>
              <a:rPr lang="en-US" sz="2400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28</a:t>
            </a:r>
            <a:r>
              <a:rPr lang="en-US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	 – </a:t>
            </a:r>
            <a:r>
              <a:rPr lang="en-US" sz="2400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72%</a:t>
            </a:r>
            <a:endParaRPr lang="en-US" sz="2400" dirty="0">
              <a:solidFill>
                <a:srgbClr val="0066FF"/>
              </a:solidFill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Question </a:t>
            </a:r>
            <a:r>
              <a:rPr lang="en-US" sz="2400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29</a:t>
            </a:r>
            <a:r>
              <a:rPr lang="en-US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	 – </a:t>
            </a:r>
            <a:r>
              <a:rPr lang="en-US" sz="2400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44%</a:t>
            </a:r>
            <a:endParaRPr lang="en-US" sz="2400" dirty="0">
              <a:solidFill>
                <a:srgbClr val="0066FF"/>
              </a:solidFill>
              <a:latin typeface="Comic Sans MS" panose="030F0702030302020204" pitchFamily="66" charset="0"/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70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Swis721 BdOul BT" panose="04020705020B03040203" pitchFamily="82" charset="0"/>
              </a:rPr>
              <a:t>INSTRUCTOR</a:t>
            </a:r>
            <a:endParaRPr lang="en-US" sz="6600" dirty="0">
              <a:latin typeface="Swis721 BdOul BT" panose="04020705020B03040203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60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0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" b="-7204"/>
          <a:stretch/>
        </p:blipFill>
        <p:spPr>
          <a:xfrm>
            <a:off x="0" y="81915"/>
            <a:ext cx="9144000" cy="653035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70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5" b="-9695"/>
          <a:stretch/>
        </p:blipFill>
        <p:spPr>
          <a:xfrm>
            <a:off x="0" y="74295"/>
            <a:ext cx="9144000" cy="652715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70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Swis721 BdOul BT" panose="04020705020B03040203" pitchFamily="82" charset="0"/>
              </a:rPr>
              <a:t>INSTRUCTOR</a:t>
            </a:r>
            <a:endParaRPr lang="en-US" sz="6600" dirty="0">
              <a:latin typeface="Swis721 BdOul BT" panose="04020705020B03040203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7315200" cy="56513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3873303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RT = ?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642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Swis721 BdOul BT" panose="04020705020B03040203" pitchFamily="82" charset="0"/>
              </a:rPr>
              <a:t>INSTRUCTOR</a:t>
            </a:r>
            <a:endParaRPr lang="en-US" sz="6600" dirty="0">
              <a:latin typeface="Swis721 BdOul BT" panose="04020705020B03040203" pitchFamily="8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" y="247650"/>
            <a:ext cx="86010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Let’s examine these questions to see what we need to cover in class</a:t>
            </a:r>
          </a:p>
          <a:p>
            <a:endParaRPr lang="en-US" dirty="0"/>
          </a:p>
          <a:p>
            <a:endParaRPr lang="en-US" dirty="0" smtClean="0"/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Q9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Q15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Q19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Q21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Q22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Q23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Q24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Q26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Q27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Q28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Q29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224491"/>
            <a:ext cx="7772400" cy="3229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224491"/>
            <a:ext cx="7772400" cy="3523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224491"/>
            <a:ext cx="7772400" cy="421943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95375" y="1271079"/>
            <a:ext cx="7943850" cy="4397723"/>
            <a:chOff x="1095375" y="1271079"/>
            <a:chExt cx="7943850" cy="439772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912" y="1271079"/>
              <a:ext cx="7772400" cy="412626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095375" y="5397340"/>
              <a:ext cx="7943850" cy="271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912" y="1271079"/>
            <a:ext cx="7772400" cy="424443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095376" y="1224491"/>
            <a:ext cx="7943850" cy="4444311"/>
            <a:chOff x="1095376" y="1224491"/>
            <a:chExt cx="7943850" cy="4444311"/>
          </a:xfrm>
        </p:grpSpPr>
        <p:sp>
          <p:nvSpPr>
            <p:cNvPr id="14" name="Rectangle 13"/>
            <p:cNvSpPr/>
            <p:nvPr/>
          </p:nvSpPr>
          <p:spPr>
            <a:xfrm>
              <a:off x="1095376" y="4314825"/>
              <a:ext cx="7943850" cy="13539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912" y="1224491"/>
              <a:ext cx="7772400" cy="3162193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1" y="853980"/>
            <a:ext cx="7772400" cy="426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14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81" y="1101561"/>
            <a:ext cx="494919" cy="32308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Swis721 BdOul BT" panose="04020705020B03040203" pitchFamily="82" charset="0"/>
              </a:rPr>
              <a:t>INSTRUCTOR</a:t>
            </a:r>
            <a:endParaRPr lang="en-US" sz="6600" dirty="0">
              <a:latin typeface="Swis721 BdOul BT" panose="04020705020B03040203" pitchFamily="8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" y="247650"/>
            <a:ext cx="86010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Let’s examine these questions to see what we need to cover in class</a:t>
            </a:r>
          </a:p>
          <a:p>
            <a:endParaRPr lang="en-US" dirty="0"/>
          </a:p>
          <a:p>
            <a:endParaRPr lang="en-US" dirty="0" smtClean="0"/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Q9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Q15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Q19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Q21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Q22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Q23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Q24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Q26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Q27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Q28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01561"/>
            <a:ext cx="7772400" cy="191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12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81" y="1101561"/>
            <a:ext cx="494919" cy="32308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Swis721 BdOul BT" panose="04020705020B03040203" pitchFamily="82" charset="0"/>
              </a:rPr>
              <a:t>INSTRUCTOR</a:t>
            </a:r>
            <a:endParaRPr lang="en-US" sz="6600" dirty="0">
              <a:latin typeface="Swis721 BdOul BT" panose="04020705020B03040203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75" y="1101561"/>
            <a:ext cx="7772400" cy="29309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81" y="1377024"/>
            <a:ext cx="494919" cy="3230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" y="247650"/>
            <a:ext cx="86010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Let’s examine these questions to see what we need to cover in class</a:t>
            </a:r>
          </a:p>
          <a:p>
            <a:endParaRPr lang="en-US" dirty="0"/>
          </a:p>
          <a:p>
            <a:endParaRPr lang="en-US" dirty="0" smtClean="0"/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Q9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Q15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Q19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Q21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Q22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Q23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Q24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Q26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Q27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Q28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319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81" y="1686486"/>
            <a:ext cx="494919" cy="3230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81" y="1101561"/>
            <a:ext cx="494919" cy="32308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81" y="1377024"/>
            <a:ext cx="494919" cy="3230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" y="247650"/>
            <a:ext cx="86010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Let’s examine these questions to see what we need to cover in class</a:t>
            </a:r>
          </a:p>
          <a:p>
            <a:endParaRPr lang="en-US" dirty="0"/>
          </a:p>
          <a:p>
            <a:endParaRPr lang="en-US" dirty="0" smtClean="0"/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Q9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Q15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Q19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Q21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Q22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Q23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Q24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Q26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Q27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Q28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30" y="682461"/>
            <a:ext cx="7772400" cy="56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13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81" y="1686486"/>
            <a:ext cx="494919" cy="3230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81" y="1101561"/>
            <a:ext cx="494919" cy="32308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81" y="1377024"/>
            <a:ext cx="494919" cy="3230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" y="247650"/>
            <a:ext cx="86010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Let’s examine these questions to see what we need to cover in class</a:t>
            </a:r>
          </a:p>
          <a:p>
            <a:endParaRPr lang="en-US" dirty="0"/>
          </a:p>
          <a:p>
            <a:endParaRPr lang="en-US" dirty="0" smtClean="0"/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Q9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Q15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Q19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Q21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Q22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Q23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Q24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Q26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Q27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Q28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30" y="1101561"/>
            <a:ext cx="7772400" cy="35414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Swis721 BdOul BT" panose="04020705020B03040203" pitchFamily="82" charset="0"/>
              </a:rPr>
              <a:t>INSTRUCTOR</a:t>
            </a:r>
            <a:endParaRPr lang="en-US" sz="6600" dirty="0">
              <a:latin typeface="Swis721 BdOul BT" panose="04020705020B030402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173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4300" y="247650"/>
            <a:ext cx="86010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Let’s examine these questions to see what we need to cover in class</a:t>
            </a:r>
          </a:p>
          <a:p>
            <a:endParaRPr lang="en-US" dirty="0"/>
          </a:p>
          <a:p>
            <a:endParaRPr lang="en-US" dirty="0" smtClean="0"/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Q9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Q15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Q19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Q21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Q22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Q23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Q24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Q26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Q27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Q28</a:t>
            </a:r>
          </a:p>
          <a:p>
            <a:pPr>
              <a:tabLst>
                <a:tab pos="171450" algn="l"/>
                <a:tab pos="285750" algn="l"/>
                <a:tab pos="400050" algn="l"/>
              </a:tabLst>
            </a:pPr>
            <a:r>
              <a:rPr lang="en-US" dirty="0" smtClean="0"/>
              <a:t>	Q29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89" y="1101561"/>
            <a:ext cx="7446081" cy="35414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Swis721 BdOul BT" panose="04020705020B03040203" pitchFamily="82" charset="0"/>
              </a:rPr>
              <a:t>INSTRUCTOR</a:t>
            </a:r>
            <a:endParaRPr lang="en-US" sz="6600" dirty="0">
              <a:latin typeface="Swis721 BdOul BT" panose="04020705020B03040203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90519"/>
            <a:ext cx="7772400" cy="34885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025" y="2533068"/>
            <a:ext cx="7772400" cy="353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35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Swis721 BdOul BT" panose="04020705020B03040203" pitchFamily="82" charset="0"/>
              </a:rPr>
              <a:t>INSTRUCTOR</a:t>
            </a:r>
            <a:endParaRPr lang="en-US" sz="6600" dirty="0">
              <a:latin typeface="Swis721 BdOul BT" panose="04020705020B03040203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323850"/>
            <a:ext cx="75819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omic Sans MS" panose="030F0702030302020204" pitchFamily="66" charset="0"/>
              </a:rPr>
              <a:t>In the classroom: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omic Sans MS" panose="030F0702030302020204" pitchFamily="66" charset="0"/>
              </a:rPr>
              <a:t>Apprentices understand theory but have problems reducing circuits to equivalent circuits.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omic Sans MS" panose="030F0702030302020204" pitchFamily="66" charset="0"/>
              </a:rPr>
              <a:t>They have followed lesson instructions in the past so I think this is the issue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omic Sans MS" panose="030F0702030302020204" pitchFamily="66" charset="0"/>
              </a:rPr>
              <a:t>First I will review the 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omic Sans MS" panose="030F0702030302020204" pitchFamily="66" charset="0"/>
              </a:rPr>
              <a:t>Then I will demonstrate again using the simulator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omic Sans MS" panose="030F0702030302020204" pitchFamily="66" charset="0"/>
              </a:rPr>
              <a:t>Finally, I will give them hands-on problems in the simulator and make them prove each calculation using the meter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53340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Bill is the Training Director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Left Arrow 11"/>
          <p:cNvSpPr/>
          <p:nvPr/>
        </p:nvSpPr>
        <p:spPr>
          <a:xfrm>
            <a:off x="304800" y="2247900"/>
            <a:ext cx="8458200" cy="2819400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32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/>
      <p:bldP spid="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9621" y="1041965"/>
            <a:ext cx="6974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prstClr val="white"/>
                </a:solidFill>
              </a:rPr>
              <a:t>LmsAdmin.NJATC.org</a:t>
            </a:r>
            <a:endParaRPr lang="en-US" sz="48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smtClean="0">
                <a:solidFill>
                  <a:prstClr val="white"/>
                </a:solidFill>
                <a:latin typeface="Swis721 BdOul BT" panose="04020705020B03040203" pitchFamily="82" charset="0"/>
              </a:rPr>
              <a:t>TRAINING </a:t>
            </a:r>
            <a:r>
              <a:rPr lang="en-US" sz="6600" dirty="0" smtClean="0">
                <a:solidFill>
                  <a:prstClr val="white"/>
                </a:solidFill>
                <a:latin typeface="Swis721 BdOul BT" panose="04020705020B03040203" pitchFamily="82" charset="0"/>
              </a:rPr>
              <a:t>DIR</a:t>
            </a:r>
            <a:endParaRPr lang="en-US" sz="6600" dirty="0">
              <a:solidFill>
                <a:prstClr val="white"/>
              </a:solidFill>
              <a:latin typeface="Swis721 BdOul BT" panose="04020705020B030402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37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Swis721 BdOul BT" panose="04020705020B03040203" pitchFamily="82" charset="0"/>
              </a:rPr>
              <a:t>TRAINING DIR</a:t>
            </a:r>
            <a:endParaRPr lang="en-US" sz="6600" dirty="0">
              <a:solidFill>
                <a:prstClr val="black"/>
              </a:solidFill>
              <a:latin typeface="Swis721 BdOul BT" panose="04020705020B03040203" pitchFamily="82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51970"/>
            <a:ext cx="8001000" cy="5248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17626" y="2247962"/>
            <a:ext cx="2047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TD-Boss@jatc.org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0526" y="2738729"/>
            <a:ext cx="2262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****************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7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Swis721 BdOul BT" panose="04020705020B03040203" pitchFamily="82" charset="0"/>
              </a:rPr>
              <a:t>TRAINING DIR</a:t>
            </a:r>
            <a:endParaRPr lang="en-US" sz="6600" dirty="0">
              <a:solidFill>
                <a:prstClr val="black"/>
              </a:solidFill>
              <a:latin typeface="Swis721 BdOul BT" panose="04020705020B03040203" pitchFamily="82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04" y="114600"/>
            <a:ext cx="8161258" cy="56992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02004" y="4667693"/>
            <a:ext cx="1220470" cy="334925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Swis721 BdOul BT" panose="04020705020B03040203" pitchFamily="82" charset="0"/>
              </a:rPr>
              <a:t>INSTRUCTOR</a:t>
            </a:r>
            <a:endParaRPr lang="en-US" sz="6600" dirty="0">
              <a:latin typeface="Swis721 BdOul BT" panose="04020705020B03040203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7315200" cy="56497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4190199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r>
              <a:rPr lang="en-US" sz="2400" b="1" baseline="-2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= ?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532599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Assume R</a:t>
            </a:r>
            <a:r>
              <a:rPr lang="en-US" sz="2400" b="1" baseline="-2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= 0 </a:t>
            </a:r>
            <a:r>
              <a:rPr lang="el-GR" sz="2400" b="1" dirty="0" smtClean="0">
                <a:solidFill>
                  <a:srgbClr val="FF0000"/>
                </a:solidFill>
                <a:latin typeface="Arial"/>
                <a:cs typeface="Arial"/>
              </a:rPr>
              <a:t>Ω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191000" y="994264"/>
            <a:ext cx="76200" cy="3765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527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Swis721 BdOul BT" panose="04020705020B03040203" pitchFamily="82" charset="0"/>
              </a:rPr>
              <a:t>TRAINING DIR</a:t>
            </a:r>
            <a:endParaRPr lang="en-US" sz="6600" dirty="0">
              <a:solidFill>
                <a:prstClr val="black"/>
              </a:solidFill>
              <a:latin typeface="Swis721 BdOul BT" panose="04020705020B03040203" pitchFamily="82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9" y="291884"/>
            <a:ext cx="8928108" cy="49287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07949" y="3062177"/>
            <a:ext cx="1593260" cy="606056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Swis721 BdOul BT" panose="04020705020B03040203" pitchFamily="82" charset="0"/>
              </a:rPr>
              <a:t>TRAINING DIR</a:t>
            </a:r>
            <a:endParaRPr lang="en-US" sz="6600" dirty="0">
              <a:solidFill>
                <a:prstClr val="black"/>
              </a:solidFill>
              <a:latin typeface="Swis721 BdOul BT" panose="04020705020B03040203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65" y="352368"/>
            <a:ext cx="8833297" cy="39644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8187070" y="1973085"/>
            <a:ext cx="446567" cy="414670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Swis721 BdOul BT" panose="04020705020B03040203" pitchFamily="82" charset="0"/>
              </a:rPr>
              <a:t>TRAINING DIR</a:t>
            </a:r>
            <a:endParaRPr lang="en-US" sz="6600" dirty="0">
              <a:solidFill>
                <a:prstClr val="black"/>
              </a:solidFill>
              <a:latin typeface="Swis721 BdOul BT" panose="04020705020B03040203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9" y="335909"/>
            <a:ext cx="8852996" cy="48208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7963786" y="2211572"/>
            <a:ext cx="669851" cy="425302"/>
          </a:xfrm>
          <a:prstGeom prst="roundRect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Swis721 BdOul BT" panose="04020705020B03040203" pitchFamily="82" charset="0"/>
              </a:rPr>
              <a:t>TRAINING DIR</a:t>
            </a:r>
            <a:endParaRPr lang="en-US" sz="6600" dirty="0">
              <a:solidFill>
                <a:prstClr val="black"/>
              </a:solidFill>
              <a:latin typeface="Swis721 BdOul BT" panose="04020705020B03040203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6" y="264356"/>
            <a:ext cx="8961538" cy="45309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23283" y="2381692"/>
            <a:ext cx="4518838" cy="355462"/>
          </a:xfrm>
          <a:prstGeom prst="round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0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Swis721 BdOul BT" panose="04020705020B03040203" pitchFamily="82" charset="0"/>
              </a:rPr>
              <a:t>TRAINING DIR</a:t>
            </a:r>
            <a:endParaRPr lang="en-US" sz="6600" dirty="0">
              <a:solidFill>
                <a:prstClr val="black"/>
              </a:solidFill>
              <a:latin typeface="Swis721 BdOul BT" panose="04020705020B03040203" pitchFamily="8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87" y="329072"/>
            <a:ext cx="8837059" cy="44287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18974" y="3604437"/>
            <a:ext cx="1488559" cy="265815"/>
          </a:xfrm>
          <a:prstGeom prst="round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0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Swis721 BdOul BT" panose="04020705020B03040203" pitchFamily="82" charset="0"/>
              </a:rPr>
              <a:t>TRAINING DIR</a:t>
            </a:r>
            <a:endParaRPr lang="en-US" sz="6600" dirty="0">
              <a:solidFill>
                <a:prstClr val="black"/>
              </a:solidFill>
              <a:latin typeface="Swis721 BdOul BT" panose="04020705020B03040203" pitchFamily="8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12" y="395116"/>
            <a:ext cx="8744536" cy="53734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11" y="395115"/>
            <a:ext cx="8744537" cy="39323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78462" y="1222744"/>
            <a:ext cx="1935129" cy="361507"/>
          </a:xfrm>
          <a:prstGeom prst="round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435699" y="1254642"/>
            <a:ext cx="1091612" cy="265815"/>
          </a:xfrm>
          <a:prstGeom prst="round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0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Swis721 BdOul BT" panose="04020705020B03040203" pitchFamily="82" charset="0"/>
              </a:rPr>
              <a:t>TRAINING DIR</a:t>
            </a:r>
            <a:endParaRPr lang="en-US" sz="6600" dirty="0">
              <a:solidFill>
                <a:prstClr val="black"/>
              </a:solidFill>
              <a:latin typeface="Swis721 BdOul BT" panose="04020705020B03040203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62" y="450843"/>
            <a:ext cx="8411875" cy="52991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86806" y="3391787"/>
            <a:ext cx="776179" cy="287079"/>
          </a:xfrm>
          <a:prstGeom prst="round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0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Swis721 BdOul BT" panose="04020705020B03040203" pitchFamily="82" charset="0"/>
              </a:rPr>
              <a:t>TRAINING DIR</a:t>
            </a:r>
            <a:endParaRPr lang="en-US" sz="6600" dirty="0">
              <a:solidFill>
                <a:prstClr val="black"/>
              </a:solidFill>
              <a:latin typeface="Swis721 BdOul BT" panose="04020705020B03040203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05" y="233280"/>
            <a:ext cx="8891677" cy="41260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871325" y="3009014"/>
            <a:ext cx="1084524" cy="520994"/>
          </a:xfrm>
          <a:prstGeom prst="round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0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Swis721 BdOul BT" panose="04020705020B03040203" pitchFamily="82" charset="0"/>
              </a:rPr>
              <a:t>TRAINING DIR</a:t>
            </a:r>
            <a:endParaRPr lang="en-US" sz="6600" dirty="0">
              <a:solidFill>
                <a:prstClr val="black"/>
              </a:solidFill>
              <a:latin typeface="Swis721 BdOul BT" panose="04020705020B03040203" pitchFamily="8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8" y="183150"/>
            <a:ext cx="8889279" cy="56434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826096" y="2381693"/>
            <a:ext cx="1711847" cy="361507"/>
          </a:xfrm>
          <a:prstGeom prst="round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0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Swis721 BdOul BT" panose="04020705020B03040203" pitchFamily="82" charset="0"/>
              </a:rPr>
              <a:t>TRAINING DIR</a:t>
            </a:r>
            <a:endParaRPr lang="en-US" sz="6600" dirty="0">
              <a:solidFill>
                <a:prstClr val="black"/>
              </a:solidFill>
              <a:latin typeface="Swis721 BdOul BT" panose="04020705020B03040203" pitchFamily="8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8" y="159518"/>
            <a:ext cx="8878646" cy="57096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774012" y="2105245"/>
            <a:ext cx="3912786" cy="648588"/>
            <a:chOff x="4774012" y="2105245"/>
            <a:chExt cx="3912786" cy="648588"/>
          </a:xfrm>
        </p:grpSpPr>
        <p:sp>
          <p:nvSpPr>
            <p:cNvPr id="4" name="Rounded Rectangle 3"/>
            <p:cNvSpPr/>
            <p:nvPr/>
          </p:nvSpPr>
          <p:spPr>
            <a:xfrm>
              <a:off x="4774012" y="2392326"/>
              <a:ext cx="712387" cy="361507"/>
            </a:xfrm>
            <a:prstGeom prst="roundRect">
              <a:avLst/>
            </a:prstGeom>
            <a:noFill/>
            <a:ln w="508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7956692" y="2105245"/>
              <a:ext cx="730106" cy="350875"/>
            </a:xfrm>
            <a:prstGeom prst="roundRect">
              <a:avLst/>
            </a:prstGeom>
            <a:noFill/>
            <a:ln w="508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922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Swis721 BdOul BT" panose="04020705020B03040203" pitchFamily="82" charset="0"/>
              </a:rPr>
              <a:t>INSTRUCTOR</a:t>
            </a:r>
            <a:endParaRPr lang="en-US" sz="6600" dirty="0">
              <a:latin typeface="Swis721 BdOul BT" panose="04020705020B03040203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53" y="0"/>
            <a:ext cx="7286891" cy="56497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399" y="4190199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r>
              <a:rPr lang="en-US" sz="2400" b="1" baseline="-2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= ?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399" y="532599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New Circuit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743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28" y="215979"/>
            <a:ext cx="4629150" cy="5534025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prstClr val="black"/>
                </a:solidFill>
                <a:latin typeface="Swis721 BdOul BT" panose="04020705020B03040203" pitchFamily="82" charset="0"/>
              </a:rPr>
              <a:t>TRAINING DIR</a:t>
            </a:r>
            <a:endParaRPr lang="en-US" sz="6600" dirty="0">
              <a:solidFill>
                <a:prstClr val="black"/>
              </a:solidFill>
              <a:latin typeface="Swis721 BdOul BT" panose="04020705020B03040203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746" y="654461"/>
            <a:ext cx="4932512" cy="46570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922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2864" y="669852"/>
            <a:ext cx="59967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Script MT Bold" panose="03040602040607080904" pitchFamily="66" charset="0"/>
              </a:rPr>
              <a:t>…all in the week of Blended Learning…</a:t>
            </a:r>
            <a:endParaRPr lang="en-US" sz="54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41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5759529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Swis721 BdOul BT" panose="04020705020B03040203" pitchFamily="82" charset="0"/>
              </a:rPr>
              <a:t>INSTRUCTOR</a:t>
            </a:r>
            <a:endParaRPr lang="en-US" sz="6600" dirty="0">
              <a:latin typeface="Swis721 BdOul BT" panose="04020705020B03040203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7286891" cy="56326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7946" y="3572051"/>
            <a:ext cx="5829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r>
              <a:rPr lang="en-US" sz="2400" b="1" baseline="-2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=       </a:t>
            </a:r>
            <a:r>
              <a:rPr lang="en-US" sz="24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2,000 x 2,000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= 1,000 </a:t>
            </a:r>
            <a:r>
              <a:rPr lang="el-GR" sz="2400" b="1" dirty="0" smtClean="0">
                <a:solidFill>
                  <a:srgbClr val="FF0000"/>
                </a:solidFill>
                <a:latin typeface="Arial"/>
                <a:cs typeface="Arial"/>
              </a:rPr>
              <a:t>Ω</a:t>
            </a:r>
            <a:endParaRPr lang="en-US" sz="24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2,000 + 2,000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1246" y="524051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Solve for R</a:t>
            </a:r>
            <a:r>
              <a:rPr lang="en-US" sz="2400" b="1" baseline="-2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and R</a:t>
            </a:r>
            <a:r>
              <a:rPr lang="en-US" sz="2400" b="1" baseline="-2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 Parallel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r>
              <a:rPr lang="en-US" sz="2400" b="1" baseline="-2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= (R</a:t>
            </a:r>
            <a:r>
              <a:rPr lang="en-US" sz="2400" b="1" baseline="-2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x R</a:t>
            </a:r>
            <a:r>
              <a:rPr lang="en-US" sz="2400" b="1" baseline="-2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) / (R</a:t>
            </a:r>
            <a:r>
              <a:rPr lang="en-US" sz="2400" b="1" baseline="-2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+ R</a:t>
            </a:r>
            <a:r>
              <a:rPr lang="en-US" sz="2400" b="1" baseline="-2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117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153A5-0BF9-4C9B-A954-E65996CEB9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5750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Swis721 BdOul BT" panose="04020705020B03040203" pitchFamily="82" charset="0"/>
              </a:rPr>
              <a:t>INSTRUCTOR</a:t>
            </a:r>
            <a:endParaRPr lang="en-US" sz="6600" dirty="0">
              <a:latin typeface="Swis721 BdOul BT" panose="04020705020B03040203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45" y="0"/>
            <a:ext cx="7266855" cy="56326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1498" y="4033716"/>
            <a:ext cx="582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r>
              <a:rPr lang="en-US" sz="2400" b="1" baseline="-2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=  ?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4323" y="754883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Add R</a:t>
            </a:r>
            <a:r>
              <a:rPr lang="en-US" sz="2400" b="1" baseline="-2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back into the circuit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387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6981</TotalTime>
  <Words>809</Words>
  <Application>Microsoft Office PowerPoint</Application>
  <PresentationFormat>On-screen Show (4:3)</PresentationFormat>
  <Paragraphs>390</Paragraphs>
  <Slides>71</Slides>
  <Notes>69</Notes>
  <HiddenSlides>0</HiddenSlides>
  <MMClips>4</MMClips>
  <ScaleCrop>false</ScaleCrop>
  <HeadingPairs>
    <vt:vector size="4" baseType="variant">
      <vt:variant>
        <vt:lpstr>Theme</vt:lpstr>
      </vt:variant>
      <vt:variant>
        <vt:i4>24</vt:i4>
      </vt:variant>
      <vt:variant>
        <vt:lpstr>Slide Titles</vt:lpstr>
      </vt:variant>
      <vt:variant>
        <vt:i4>71</vt:i4>
      </vt:variant>
    </vt:vector>
  </HeadingPairs>
  <TitlesOfParts>
    <vt:vector size="95" baseType="lpstr">
      <vt:lpstr>Office Theme</vt:lpstr>
      <vt:lpstr>1_Office Theme</vt:lpstr>
      <vt:lpstr>4_Office Theme</vt:lpstr>
      <vt:lpstr>5_Office Theme</vt:lpstr>
      <vt:lpstr>8_Office Theme</vt:lpstr>
      <vt:lpstr>9_Office Theme</vt:lpstr>
      <vt:lpstr>2_Office Theme</vt:lpstr>
      <vt:lpstr>6_Office Theme</vt:lpstr>
      <vt:lpstr>10_Office Theme</vt:lpstr>
      <vt:lpstr>11_Office Theme</vt:lpstr>
      <vt:lpstr>12_Office Theme</vt:lpstr>
      <vt:lpstr>3_Office Theme</vt:lpstr>
      <vt:lpstr>7_Office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PowerPoint Presentation</vt:lpstr>
      <vt:lpstr>PowerPoint Presentation</vt:lpstr>
      <vt:lpstr>Jim is the Instructor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Bill is an Apprentice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Jim is the Instructor</vt:lpstr>
      <vt:lpstr>PowerPoint Presentation</vt:lpstr>
      <vt:lpstr>PowerPoint Presentation</vt:lpstr>
      <vt:lpstr>Bill is an Apprentice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Jim is the Instructor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Tommi Marsans</dc:creator>
  <cp:lastModifiedBy>William Ball</cp:lastModifiedBy>
  <cp:revision>230</cp:revision>
  <dcterms:created xsi:type="dcterms:W3CDTF">2013-07-12T14:07:55Z</dcterms:created>
  <dcterms:modified xsi:type="dcterms:W3CDTF">2013-11-12T16:30:33Z</dcterms:modified>
</cp:coreProperties>
</file>