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5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259" r:id="rId11"/>
    <p:sldId id="333" r:id="rId12"/>
    <p:sldId id="383" r:id="rId13"/>
    <p:sldId id="334" r:id="rId14"/>
    <p:sldId id="335" r:id="rId15"/>
    <p:sldId id="337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0066FF"/>
    <a:srgbClr val="3399FF"/>
    <a:srgbClr val="0099FF"/>
    <a:srgbClr val="66CCFF"/>
    <a:srgbClr val="4D4D4D"/>
    <a:srgbClr val="5F5F5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2" autoAdjust="0"/>
    <p:restoredTop sz="94748" autoAdjust="0"/>
  </p:normalViewPr>
  <p:slideViewPr>
    <p:cSldViewPr snapToGrid="0">
      <p:cViewPr>
        <p:scale>
          <a:sx n="90" d="100"/>
          <a:sy n="90" d="100"/>
        </p:scale>
        <p:origin x="-2274" y="-9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38AF883-9841-4E26-AA81-E8A6F9D6BEAE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C41B9D2-0E23-4211-824D-B5FA06F092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7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1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9A3B-83B7-4BB7-AECD-263DF47B123B}" type="datetime1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31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2837"/>
            <a:ext cx="82296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03437"/>
            <a:ext cx="8229600" cy="41449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3D94-2B38-4C7A-A19A-1E46A8E69796}" type="datetime1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70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800"/>
            <a:ext cx="2057400" cy="50593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6019800" cy="5059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5D83-F553-4133-8674-A2AF883FB1F6}" type="datetime1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62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EAC8-E36E-49A3-8AE7-FC2C26505CFE}" type="datetime1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fld id="{924153A5-0BF9-4C9B-A954-E65996CEB9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8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90E4-F6CF-476C-ADB4-89F8B031B59A}" type="datetime1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12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9919-7117-483C-B7C9-CC138B6193F5}" type="datetime1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6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D01A-9B78-43D0-9E3C-9E445E433CD7}" type="datetime1">
              <a:rPr lang="en-US" smtClean="0"/>
              <a:t>12/9/2013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54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175F-842B-4593-8F83-370362DB60D5}" type="datetime1">
              <a:rPr lang="en-US" smtClean="0"/>
              <a:t>12/9/2013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3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F672-41C6-4DC3-9C0D-A75DAC25C944}" type="datetime1">
              <a:rPr lang="en-US" smtClean="0"/>
              <a:t>12/9/2013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13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933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243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2068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2033-CFC3-4047-AC3A-9F37C95B7FF8}" type="datetime1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76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D711-E250-4A5A-95BB-0D9793B68D8B}" type="datetime1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1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05835-B593-44C5-817A-500E9AC85731}" type="datetime1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153A5-0BF9-4C9B-A954-E65996CEB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1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jeanwilliams@njatc.or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71500"/>
            <a:ext cx="5715000" cy="5715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90307" y="1775637"/>
            <a:ext cx="4657060" cy="2286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3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0" y="9525"/>
            <a:ext cx="91440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Reminder:</a:t>
            </a:r>
          </a:p>
          <a:p>
            <a:pPr lvl="1"/>
            <a:r>
              <a:rPr lang="en-US" dirty="0" smtClean="0"/>
              <a:t>Next Class Assignment: DC Theory Lesson 22</a:t>
            </a:r>
          </a:p>
          <a:p>
            <a:pPr lvl="1"/>
            <a:r>
              <a:rPr lang="en-US" dirty="0"/>
              <a:t>HINT: Use the simulator to verify </a:t>
            </a:r>
            <a:r>
              <a:rPr lang="en-US" dirty="0" smtClean="0"/>
              <a:t>quizzes</a:t>
            </a:r>
          </a:p>
          <a:p>
            <a:pPr lvl="1"/>
            <a:r>
              <a:rPr lang="en-US" dirty="0" smtClean="0"/>
              <a:t>Homework is due Sunday before 8:00 PM</a:t>
            </a:r>
          </a:p>
          <a:p>
            <a:pPr lvl="1"/>
            <a:r>
              <a:rPr lang="en-US" dirty="0" smtClean="0"/>
              <a:t>If you have questions, you may email me before Friday at 9:00 PM and I will respond to all emails within 24 hours.                          ( </a:t>
            </a:r>
            <a:r>
              <a:rPr lang="en-US" dirty="0" smtClean="0">
                <a:hlinkClick r:id="rId2"/>
              </a:rPr>
              <a:t>jeanwilliams@njatc.org</a:t>
            </a:r>
            <a:r>
              <a:rPr lang="en-US" dirty="0" smtClean="0"/>
              <a:t> 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500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Swis721 BdOul BT" panose="04020705020B03040203" pitchFamily="82" charset="0"/>
              </a:rPr>
              <a:t>INSTRUCTOR</a:t>
            </a:r>
            <a:endParaRPr lang="en-US" sz="6600" dirty="0">
              <a:latin typeface="Swis721 BdOul BT" panose="04020705020B03040203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Bill is an Apprentice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04800" y="2247900"/>
            <a:ext cx="8458200" cy="28194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4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26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11" y="1097810"/>
            <a:ext cx="7102789" cy="3688315"/>
          </a:xfrm>
          <a:prstGeom prst="rect">
            <a:avLst/>
          </a:prstGeom>
          <a:ln w="12700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1438"/>
            <a:ext cx="8686800" cy="808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7500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Swis721 BdOul BT" panose="04020705020B03040203" pitchFamily="82" charset="0"/>
              </a:rPr>
              <a:t>INSTRUCTOR</a:t>
            </a:r>
            <a:endParaRPr lang="en-US" sz="6600" dirty="0">
              <a:latin typeface="Swis721 BdOul BT" panose="04020705020B0304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7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81000" y="86499"/>
            <a:ext cx="8610600" cy="6086475"/>
            <a:chOff x="381000" y="76200"/>
            <a:chExt cx="8610600" cy="60864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76200"/>
              <a:ext cx="8610600" cy="60864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75" y="2790825"/>
              <a:ext cx="1066800" cy="180975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" y="86499"/>
            <a:ext cx="457200" cy="75170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57500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Swis721 BdOul BT" panose="04020705020B03040203" pitchFamily="82" charset="0"/>
              </a:rPr>
              <a:t>INSTRUCTOR</a:t>
            </a:r>
            <a:endParaRPr lang="en-US" sz="6600" dirty="0">
              <a:latin typeface="Swis721 BdOul BT" panose="04020705020B03040203" pitchFamily="8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5486" y="981512"/>
            <a:ext cx="7962900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5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Bill is an Apprentice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04800" y="2247900"/>
            <a:ext cx="8458200" cy="28194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500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Swis721 BdOul BT" panose="04020705020B03040203" pitchFamily="82" charset="0"/>
              </a:rPr>
              <a:t>INSTRUCTOR</a:t>
            </a:r>
            <a:endParaRPr lang="en-US" sz="6600" dirty="0">
              <a:latin typeface="Swis721 BdOul BT" panose="04020705020B03040203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8"/>
          <a:stretch/>
        </p:blipFill>
        <p:spPr>
          <a:xfrm>
            <a:off x="0" y="0"/>
            <a:ext cx="914400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6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500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Swis721 BdOul BT" panose="04020705020B03040203" pitchFamily="82" charset="0"/>
              </a:rPr>
              <a:t>INSTRUCTOR</a:t>
            </a:r>
            <a:endParaRPr lang="en-US" sz="6600" dirty="0">
              <a:latin typeface="Swis721 BdOul BT" panose="04020705020B03040203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9" b="-10810"/>
          <a:stretch/>
        </p:blipFill>
        <p:spPr>
          <a:xfrm>
            <a:off x="0" y="0"/>
            <a:ext cx="914400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500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Swis721 BdOul BT" panose="04020705020B03040203" pitchFamily="82" charset="0"/>
              </a:rPr>
              <a:t>INSTRUCTOR</a:t>
            </a:r>
            <a:endParaRPr lang="en-US" sz="6600" dirty="0">
              <a:latin typeface="Swis721 BdOul BT" panose="04020705020B03040203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44"/>
            <a:ext cx="9144000" cy="349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500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Swis721 BdOul BT" panose="04020705020B03040203" pitchFamily="82" charset="0"/>
              </a:rPr>
              <a:t>INSTRUCTOR</a:t>
            </a:r>
            <a:endParaRPr lang="en-US" sz="6600" dirty="0">
              <a:latin typeface="Swis721 BdOul BT" panose="04020705020B03040203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5"/>
            <a:ext cx="9144000" cy="35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575" y="57531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Swis721 BdOul BT" panose="04020705020B03040203" pitchFamily="82" charset="0"/>
              </a:rPr>
              <a:t>INSTRUCTOR</a:t>
            </a:r>
            <a:endParaRPr lang="en-US" sz="6600" dirty="0">
              <a:latin typeface="Swis721 BdOul BT" panose="04020705020B03040203" pitchFamily="82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714375" y="76200"/>
            <a:ext cx="77724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Next Week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DC Theory: Lesson 22</a:t>
            </a: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Understanding Resistance in DC Combination Circuits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Combination Circuits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Require the use of earlier skills</a:t>
            </a:r>
          </a:p>
          <a:p>
            <a:pPr lvl="3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Series Resistors</a:t>
            </a:r>
          </a:p>
          <a:p>
            <a:pPr lvl="3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Parallel Resistors</a:t>
            </a:r>
          </a:p>
          <a:p>
            <a:pPr lvl="2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May be solved using skill which you already have demonstrated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  <p:sp>
        <p:nvSpPr>
          <p:cNvPr id="6" name="Rectangle 5" hidden="1"/>
          <p:cNvSpPr/>
          <p:nvPr/>
        </p:nvSpPr>
        <p:spPr>
          <a:xfrm>
            <a:off x="0" y="-9525"/>
            <a:ext cx="9144000" cy="68675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0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3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0" b="-6650"/>
          <a:stretch/>
        </p:blipFill>
        <p:spPr>
          <a:xfrm>
            <a:off x="0" y="66675"/>
            <a:ext cx="9144000" cy="654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2" b="-6282"/>
          <a:stretch/>
        </p:blipFill>
        <p:spPr>
          <a:xfrm>
            <a:off x="0" y="76200"/>
            <a:ext cx="9144000" cy="65581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2" b="-6052"/>
          <a:stretch/>
        </p:blipFill>
        <p:spPr>
          <a:xfrm>
            <a:off x="0" y="85725"/>
            <a:ext cx="9144000" cy="654533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500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Swis721 BdOul BT" panose="04020705020B03040203" pitchFamily="82" charset="0"/>
              </a:rPr>
              <a:t>INSTRUCTOR</a:t>
            </a:r>
            <a:endParaRPr lang="en-US" sz="6600" dirty="0">
              <a:latin typeface="Swis721 BdOul BT" panose="04020705020B03040203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247650"/>
            <a:ext cx="527684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LESSON 22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Question 9 	</a:t>
            </a:r>
            <a:r>
              <a:rPr lang="en-US" sz="2400" dirty="0">
                <a:solidFill>
                  <a:srgbClr val="0066FF"/>
                </a:solidFill>
                <a:latin typeface="Comic Sans MS" panose="030F0702030302020204" pitchFamily="66" charset="0"/>
              </a:rPr>
              <a:t> –</a:t>
            </a:r>
            <a:r>
              <a:rPr lang="en-US" sz="2400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 68%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Question 15 	</a:t>
            </a:r>
            <a:r>
              <a:rPr lang="en-US" sz="2400" dirty="0">
                <a:solidFill>
                  <a:srgbClr val="0066FF"/>
                </a:solidFill>
                <a:latin typeface="Comic Sans MS" panose="030F0702030302020204" pitchFamily="66" charset="0"/>
              </a:rPr>
              <a:t> –</a:t>
            </a:r>
            <a:r>
              <a:rPr lang="en-US" sz="2400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 72%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66FF"/>
                </a:solidFill>
                <a:latin typeface="Comic Sans MS" panose="030F0702030302020204" pitchFamily="66" charset="0"/>
              </a:rPr>
              <a:t>Question 19	 –</a:t>
            </a:r>
            <a:r>
              <a:rPr lang="en-US" sz="2400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66FF"/>
                </a:solidFill>
                <a:latin typeface="Comic Sans MS" panose="030F0702030302020204" pitchFamily="66" charset="0"/>
              </a:rPr>
              <a:t>64%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66FF"/>
                </a:solidFill>
                <a:latin typeface="Comic Sans MS" panose="030F0702030302020204" pitchFamily="66" charset="0"/>
              </a:rPr>
              <a:t>Question 21	 –</a:t>
            </a:r>
            <a:r>
              <a:rPr lang="en-US" sz="2400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66FF"/>
                </a:solidFill>
                <a:latin typeface="Comic Sans MS" panose="030F0702030302020204" pitchFamily="66" charset="0"/>
              </a:rPr>
              <a:t>72</a:t>
            </a:r>
            <a:r>
              <a:rPr lang="en-US" sz="2400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%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66FF"/>
                </a:solidFill>
                <a:latin typeface="Comic Sans MS" panose="030F0702030302020204" pitchFamily="66" charset="0"/>
              </a:rPr>
              <a:t>Question </a:t>
            </a:r>
            <a:r>
              <a:rPr lang="en-US" sz="2400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22</a:t>
            </a:r>
            <a:r>
              <a:rPr lang="en-US" sz="2400" dirty="0">
                <a:solidFill>
                  <a:srgbClr val="0066FF"/>
                </a:solidFill>
                <a:latin typeface="Comic Sans MS" panose="030F0702030302020204" pitchFamily="66" charset="0"/>
              </a:rPr>
              <a:t>	 – </a:t>
            </a:r>
            <a:r>
              <a:rPr lang="en-US" sz="2400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60%</a:t>
            </a:r>
            <a:endParaRPr lang="en-US" sz="2400" dirty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66FF"/>
                </a:solidFill>
                <a:latin typeface="Comic Sans MS" panose="030F0702030302020204" pitchFamily="66" charset="0"/>
              </a:rPr>
              <a:t>Question </a:t>
            </a:r>
            <a:r>
              <a:rPr lang="en-US" sz="2400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23</a:t>
            </a:r>
            <a:r>
              <a:rPr lang="en-US" sz="2400" dirty="0">
                <a:solidFill>
                  <a:srgbClr val="0066FF"/>
                </a:solidFill>
                <a:latin typeface="Comic Sans MS" panose="030F0702030302020204" pitchFamily="66" charset="0"/>
              </a:rPr>
              <a:t>	 – </a:t>
            </a:r>
            <a:r>
              <a:rPr lang="en-US" sz="2400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68%</a:t>
            </a:r>
            <a:endParaRPr lang="en-US" sz="2400" dirty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66FF"/>
                </a:solidFill>
                <a:latin typeface="Comic Sans MS" panose="030F0702030302020204" pitchFamily="66" charset="0"/>
              </a:rPr>
              <a:t>Question </a:t>
            </a:r>
            <a:r>
              <a:rPr lang="en-US" sz="2400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24</a:t>
            </a:r>
            <a:r>
              <a:rPr lang="en-US" sz="2400" dirty="0">
                <a:solidFill>
                  <a:srgbClr val="0066FF"/>
                </a:solidFill>
                <a:latin typeface="Comic Sans MS" panose="030F0702030302020204" pitchFamily="66" charset="0"/>
              </a:rPr>
              <a:t>	 – 64%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66FF"/>
                </a:solidFill>
                <a:latin typeface="Comic Sans MS" panose="030F0702030302020204" pitchFamily="66" charset="0"/>
              </a:rPr>
              <a:t>Question </a:t>
            </a:r>
            <a:r>
              <a:rPr lang="en-US" sz="2400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26</a:t>
            </a:r>
            <a:r>
              <a:rPr lang="en-US" sz="2400" dirty="0">
                <a:solidFill>
                  <a:srgbClr val="0066FF"/>
                </a:solidFill>
                <a:latin typeface="Comic Sans MS" panose="030F0702030302020204" pitchFamily="66" charset="0"/>
              </a:rPr>
              <a:t>	 – </a:t>
            </a:r>
            <a:r>
              <a:rPr lang="en-US" sz="2400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68%</a:t>
            </a:r>
            <a:endParaRPr lang="en-US" sz="2400" dirty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66FF"/>
                </a:solidFill>
                <a:latin typeface="Comic Sans MS" panose="030F0702030302020204" pitchFamily="66" charset="0"/>
              </a:rPr>
              <a:t>Question </a:t>
            </a:r>
            <a:r>
              <a:rPr lang="en-US" sz="2400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27</a:t>
            </a:r>
            <a:r>
              <a:rPr lang="en-US" sz="2400" dirty="0">
                <a:solidFill>
                  <a:srgbClr val="0066FF"/>
                </a:solidFill>
                <a:latin typeface="Comic Sans MS" panose="030F0702030302020204" pitchFamily="66" charset="0"/>
              </a:rPr>
              <a:t>	 – </a:t>
            </a:r>
            <a:r>
              <a:rPr lang="en-US" sz="2400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72%</a:t>
            </a:r>
            <a:endParaRPr lang="en-US" sz="2400" dirty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66FF"/>
                </a:solidFill>
                <a:latin typeface="Comic Sans MS" panose="030F0702030302020204" pitchFamily="66" charset="0"/>
              </a:rPr>
              <a:t>Question </a:t>
            </a:r>
            <a:r>
              <a:rPr lang="en-US" sz="2400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28</a:t>
            </a:r>
            <a:r>
              <a:rPr lang="en-US" sz="2400" dirty="0">
                <a:solidFill>
                  <a:srgbClr val="0066FF"/>
                </a:solidFill>
                <a:latin typeface="Comic Sans MS" panose="030F0702030302020204" pitchFamily="66" charset="0"/>
              </a:rPr>
              <a:t>	 – </a:t>
            </a:r>
            <a:r>
              <a:rPr lang="en-US" sz="2400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72%</a:t>
            </a:r>
            <a:endParaRPr lang="en-US" sz="2400" dirty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66FF"/>
                </a:solidFill>
                <a:latin typeface="Comic Sans MS" panose="030F0702030302020204" pitchFamily="66" charset="0"/>
              </a:rPr>
              <a:t>Question </a:t>
            </a:r>
            <a:r>
              <a:rPr lang="en-US" sz="2400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29</a:t>
            </a:r>
            <a:r>
              <a:rPr lang="en-US" sz="2400" dirty="0">
                <a:solidFill>
                  <a:srgbClr val="0066FF"/>
                </a:solidFill>
                <a:latin typeface="Comic Sans MS" panose="030F0702030302020204" pitchFamily="66" charset="0"/>
              </a:rPr>
              <a:t>	 – </a:t>
            </a:r>
            <a:r>
              <a:rPr lang="en-US" sz="2400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44%</a:t>
            </a:r>
            <a:endParaRPr lang="en-US" sz="2400" dirty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500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Swis721 BdOul BT" panose="04020705020B03040203" pitchFamily="82" charset="0"/>
              </a:rPr>
              <a:t>INSTRUCTOR</a:t>
            </a:r>
            <a:endParaRPr lang="en-US" sz="6600" dirty="0">
              <a:latin typeface="Swis721 BdOul BT" panose="04020705020B03040203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0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" b="-7204"/>
          <a:stretch/>
        </p:blipFill>
        <p:spPr>
          <a:xfrm>
            <a:off x="0" y="81915"/>
            <a:ext cx="9144000" cy="65303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5" b="-9695"/>
          <a:stretch/>
        </p:blipFill>
        <p:spPr>
          <a:xfrm>
            <a:off x="0" y="74295"/>
            <a:ext cx="9144000" cy="65271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500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Swis721 BdOul BT" panose="04020705020B03040203" pitchFamily="82" charset="0"/>
              </a:rPr>
              <a:t>INSTRUCTOR</a:t>
            </a:r>
            <a:endParaRPr lang="en-US" sz="6600" dirty="0">
              <a:latin typeface="Swis721 BdOul BT" panose="04020705020B03040203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" y="247650"/>
            <a:ext cx="86010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examine these questions to see what we need to cover in class</a:t>
            </a:r>
          </a:p>
          <a:p>
            <a:endParaRPr lang="en-US" dirty="0"/>
          </a:p>
          <a:p>
            <a:endParaRPr lang="en-US" dirty="0" smtClean="0"/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Q9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Q15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Q19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Q21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Q22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Q23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Q24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Q26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Q27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Q28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224491"/>
            <a:ext cx="7772400" cy="3229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224491"/>
            <a:ext cx="7772400" cy="3523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224491"/>
            <a:ext cx="7772400" cy="421943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95375" y="1271079"/>
            <a:ext cx="7943850" cy="4397723"/>
            <a:chOff x="1095375" y="1271079"/>
            <a:chExt cx="7943850" cy="439772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912" y="1271079"/>
              <a:ext cx="7772400" cy="412626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095375" y="5397340"/>
              <a:ext cx="7943850" cy="2714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12" y="1271079"/>
            <a:ext cx="7772400" cy="424443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95376" y="1224491"/>
            <a:ext cx="7943850" cy="4444311"/>
            <a:chOff x="1095376" y="1224491"/>
            <a:chExt cx="7943850" cy="4444311"/>
          </a:xfrm>
        </p:grpSpPr>
        <p:sp>
          <p:nvSpPr>
            <p:cNvPr id="14" name="Rectangle 13"/>
            <p:cNvSpPr/>
            <p:nvPr/>
          </p:nvSpPr>
          <p:spPr>
            <a:xfrm>
              <a:off x="1095376" y="4314825"/>
              <a:ext cx="7943850" cy="13539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912" y="1224491"/>
              <a:ext cx="7772400" cy="316219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1" y="853980"/>
            <a:ext cx="7772400" cy="42640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98921" y="3306726"/>
            <a:ext cx="6978391" cy="467832"/>
          </a:xfrm>
          <a:prstGeom prst="rect">
            <a:avLst/>
          </a:prstGeom>
          <a:solidFill>
            <a:srgbClr val="FFFF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98921" y="3895069"/>
            <a:ext cx="6978391" cy="233916"/>
          </a:xfrm>
          <a:prstGeom prst="rect">
            <a:avLst/>
          </a:prstGeom>
          <a:solidFill>
            <a:srgbClr val="FFFF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1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animBg="1"/>
      <p:bldP spid="4" grpId="1" animBg="1"/>
      <p:bldP spid="18" grpId="0" animBg="1"/>
      <p:bldP spid="1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1" y="1101561"/>
            <a:ext cx="494919" cy="3230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500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Swis721 BdOul BT" panose="04020705020B03040203" pitchFamily="82" charset="0"/>
              </a:rPr>
              <a:t>INSTRUCTOR</a:t>
            </a:r>
            <a:endParaRPr lang="en-US" sz="6600" dirty="0">
              <a:latin typeface="Swis721 BdOul BT" panose="04020705020B03040203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" y="247650"/>
            <a:ext cx="86010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examine these questions to see what we need to cover in class</a:t>
            </a:r>
          </a:p>
          <a:p>
            <a:endParaRPr lang="en-US" dirty="0"/>
          </a:p>
          <a:p>
            <a:endParaRPr lang="en-US" dirty="0" smtClean="0"/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Q9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Q15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Q19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Q21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Q22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Q23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Q24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Q26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Q27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Q28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01561"/>
            <a:ext cx="7772400" cy="191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1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1" y="1101561"/>
            <a:ext cx="494919" cy="3230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500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Swis721 BdOul BT" panose="04020705020B03040203" pitchFamily="82" charset="0"/>
              </a:rPr>
              <a:t>INSTRUCTOR</a:t>
            </a:r>
            <a:endParaRPr lang="en-US" sz="6600" dirty="0">
              <a:latin typeface="Swis721 BdOul BT" panose="04020705020B03040203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875" y="1101561"/>
            <a:ext cx="7772400" cy="2930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1" y="1377024"/>
            <a:ext cx="494919" cy="323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" y="247650"/>
            <a:ext cx="86010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examine these questions to see what we need to cover in class</a:t>
            </a:r>
          </a:p>
          <a:p>
            <a:endParaRPr lang="en-US" dirty="0"/>
          </a:p>
          <a:p>
            <a:endParaRPr lang="en-US" dirty="0" smtClean="0"/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Q9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Q15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Q19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Q21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Q22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Q23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Q24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Q26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Q27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Q28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1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7500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Swis721 BdOul BT" panose="04020705020B03040203" pitchFamily="82" charset="0"/>
              </a:rPr>
              <a:t>INSTRUCTOR</a:t>
            </a:r>
            <a:endParaRPr lang="en-US" sz="6600" dirty="0">
              <a:latin typeface="Swis721 BdOul BT" panose="04020705020B03040203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7315200" cy="56513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3873303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RT = ?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4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1" y="1686486"/>
            <a:ext cx="494919" cy="3230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1" y="1101561"/>
            <a:ext cx="494919" cy="3230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1" y="1377024"/>
            <a:ext cx="494919" cy="323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" y="247650"/>
            <a:ext cx="86010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examine these questions to see what we need to cover in class</a:t>
            </a:r>
          </a:p>
          <a:p>
            <a:endParaRPr lang="en-US" dirty="0"/>
          </a:p>
          <a:p>
            <a:endParaRPr lang="en-US" dirty="0" smtClean="0"/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Q9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Q15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Q19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Q21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Q22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Q23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Q24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Q26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Q27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Q28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30" y="682461"/>
            <a:ext cx="7772400" cy="56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1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1" y="1686486"/>
            <a:ext cx="494919" cy="3230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1" y="1101561"/>
            <a:ext cx="494919" cy="3230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1" y="1377024"/>
            <a:ext cx="494919" cy="323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" y="247650"/>
            <a:ext cx="86010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examine these questions to see what we need to cover in class</a:t>
            </a:r>
          </a:p>
          <a:p>
            <a:endParaRPr lang="en-US" dirty="0"/>
          </a:p>
          <a:p>
            <a:endParaRPr lang="en-US" dirty="0" smtClean="0"/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Q9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Q15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Q19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Q21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Q22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Q23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Q24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Q26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Q27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Q28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30" y="1101561"/>
            <a:ext cx="7772400" cy="35414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7500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Swis721 BdOul BT" panose="04020705020B03040203" pitchFamily="82" charset="0"/>
              </a:rPr>
              <a:t>INSTRUCTOR</a:t>
            </a:r>
            <a:endParaRPr lang="en-US" sz="6600" dirty="0">
              <a:latin typeface="Swis721 BdOul BT" panose="04020705020B0304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300" y="247650"/>
            <a:ext cx="86010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examine these questions to see what we need to cover in class</a:t>
            </a:r>
          </a:p>
          <a:p>
            <a:endParaRPr lang="en-US" dirty="0"/>
          </a:p>
          <a:p>
            <a:endParaRPr lang="en-US" dirty="0" smtClean="0"/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Q9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Q15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Q19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Q21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Q22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Q23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Q24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Q26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Q27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Q28</a:t>
            </a:r>
          </a:p>
          <a:p>
            <a:pPr>
              <a:tabLst>
                <a:tab pos="171450" algn="l"/>
                <a:tab pos="285750" algn="l"/>
                <a:tab pos="400050" algn="l"/>
              </a:tabLst>
            </a:pPr>
            <a:r>
              <a:rPr lang="en-US" dirty="0" smtClean="0"/>
              <a:t>	Q29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89" y="1101561"/>
            <a:ext cx="7446081" cy="35414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7500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Swis721 BdOul BT" panose="04020705020B03040203" pitchFamily="82" charset="0"/>
              </a:rPr>
              <a:t>INSTRUCTOR</a:t>
            </a:r>
            <a:endParaRPr lang="en-US" sz="6600" dirty="0">
              <a:latin typeface="Swis721 BdOul BT" panose="04020705020B03040203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90519"/>
            <a:ext cx="7772400" cy="3488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5" y="2533068"/>
            <a:ext cx="7772400" cy="353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3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7500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Swis721 BdOul BT" panose="04020705020B03040203" pitchFamily="82" charset="0"/>
              </a:rPr>
              <a:t>INSTRUCTOR</a:t>
            </a:r>
            <a:endParaRPr lang="en-US" sz="6600" dirty="0">
              <a:latin typeface="Swis721 BdOul BT" panose="04020705020B03040203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23850"/>
            <a:ext cx="796555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In the classroom: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omic Sans MS" panose="030F0702030302020204" pitchFamily="66" charset="0"/>
              </a:rPr>
              <a:t>Several Apprentices understand how to do combination circuits so I will have those apprentices work quietly in two groups on some advanced problems.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I will have the groups compete to see which group can solve the problems quicker.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omic Sans MS" panose="030F0702030302020204" pitchFamily="66" charset="0"/>
              </a:rPr>
              <a:t>The remainder of the Apprentices understand the theory but have problems reducing problems to equivalent circuits.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They have been able to follow lesson instructions in the past so I think the reduction process is the issue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First I will review the process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Then I will demonstrate again using the simulator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Finally, I will give them hands-on problems in the simulator and make them prove each calculation using the meter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334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Bill is a Training Director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304800" y="2247900"/>
            <a:ext cx="8458200" cy="28194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3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10" grpId="0" animBg="1"/>
      <p:bldP spid="8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7500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Swis721 BdOul BT" panose="04020705020B03040203" pitchFamily="82" charset="0"/>
              </a:rPr>
              <a:t>INSTRUCTOR</a:t>
            </a:r>
            <a:endParaRPr lang="en-US" sz="6600" dirty="0">
              <a:latin typeface="Swis721 BdOul BT" panose="04020705020B03040203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7315200" cy="56497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4190199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US" sz="24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= ?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532599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Assume R</a:t>
            </a:r>
            <a:r>
              <a:rPr lang="en-US" sz="24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= 0 </a:t>
            </a:r>
            <a:r>
              <a:rPr lang="el-GR" sz="2400" b="1" dirty="0" smtClean="0">
                <a:solidFill>
                  <a:srgbClr val="FF0000"/>
                </a:solidFill>
                <a:latin typeface="Arial"/>
                <a:cs typeface="Arial"/>
              </a:rPr>
              <a:t>Ω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191000" y="994264"/>
            <a:ext cx="76200" cy="3765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52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7500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Swis721 BdOul BT" panose="04020705020B03040203" pitchFamily="82" charset="0"/>
              </a:rPr>
              <a:t>INSTRUCTOR</a:t>
            </a:r>
            <a:endParaRPr lang="en-US" sz="6600" dirty="0">
              <a:latin typeface="Swis721 BdOul BT" panose="04020705020B03040203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53" y="0"/>
            <a:ext cx="7286891" cy="56497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399" y="4190199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US" sz="24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= ?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399" y="532599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New Circuit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74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759529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Swis721 BdOul BT" panose="04020705020B03040203" pitchFamily="82" charset="0"/>
              </a:rPr>
              <a:t>INSTRUCTOR</a:t>
            </a:r>
            <a:endParaRPr lang="en-US" sz="6600" dirty="0">
              <a:latin typeface="Swis721 BdOul BT" panose="04020705020B03040203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7286891" cy="56326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946" y="3572051"/>
            <a:ext cx="582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US" sz="24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=       </a:t>
            </a:r>
            <a:r>
              <a:rPr lang="en-US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2,000 x 2,000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= 1,000 </a:t>
            </a:r>
            <a:r>
              <a:rPr lang="el-GR" sz="2400" b="1" dirty="0" smtClean="0">
                <a:solidFill>
                  <a:srgbClr val="FF0000"/>
                </a:solidFill>
                <a:latin typeface="Arial"/>
                <a:cs typeface="Arial"/>
              </a:rPr>
              <a:t>Ω</a:t>
            </a:r>
            <a:endParaRPr lang="en-US" sz="24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2,000 + 2,000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1246" y="524051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Solve for R</a:t>
            </a:r>
            <a:r>
              <a:rPr lang="en-US" sz="24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and R</a:t>
            </a:r>
            <a:r>
              <a:rPr lang="en-US" sz="24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 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Parallel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US" sz="24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= (R</a:t>
            </a:r>
            <a:r>
              <a:rPr lang="en-US" sz="24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x R</a:t>
            </a:r>
            <a:r>
              <a:rPr lang="en-US" sz="24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/ (R</a:t>
            </a:r>
            <a:r>
              <a:rPr lang="en-US" sz="24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+ R</a:t>
            </a:r>
            <a:r>
              <a:rPr lang="en-US" sz="24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11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7500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Swis721 BdOul BT" panose="04020705020B03040203" pitchFamily="82" charset="0"/>
              </a:rPr>
              <a:t>INSTRUCTOR</a:t>
            </a:r>
            <a:endParaRPr lang="en-US" sz="6600" dirty="0">
              <a:latin typeface="Swis721 BdOul BT" panose="04020705020B03040203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5" y="0"/>
            <a:ext cx="7266855" cy="56326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1498" y="4033716"/>
            <a:ext cx="582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US" sz="24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=  ?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4323" y="754883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Add R</a:t>
            </a:r>
            <a:r>
              <a:rPr lang="en-US" sz="24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back into the circuit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8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7500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Swis721 BdOul BT" panose="04020705020B03040203" pitchFamily="82" charset="0"/>
              </a:rPr>
              <a:t>INSTRUCTOR</a:t>
            </a:r>
            <a:endParaRPr lang="en-US" sz="6600" dirty="0">
              <a:latin typeface="Swis721 BdOul BT" panose="04020705020B03040203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71" y="0"/>
            <a:ext cx="7266855" cy="562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7324" y="4031363"/>
            <a:ext cx="582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US" sz="24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=  1,000 + 1,000 = 2,000 </a:t>
            </a:r>
            <a:r>
              <a:rPr lang="el-GR" sz="2400" b="1" dirty="0" smtClean="0">
                <a:solidFill>
                  <a:srgbClr val="FF0000"/>
                </a:solidFill>
                <a:latin typeface="Arial"/>
                <a:cs typeface="Arial"/>
              </a:rPr>
              <a:t>Ω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0148" y="597898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Solve R</a:t>
            </a:r>
            <a:r>
              <a:rPr lang="en-US" sz="24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and R</a:t>
            </a:r>
            <a:r>
              <a:rPr lang="en-US" sz="24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23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in Series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US" sz="24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= R</a:t>
            </a:r>
            <a:r>
              <a:rPr lang="en-US" sz="24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+ R</a:t>
            </a:r>
            <a:r>
              <a:rPr lang="en-US" sz="24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23</a:t>
            </a:r>
            <a:endParaRPr lang="en-US" sz="2400" b="1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5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500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Swis721 BdOul BT" panose="04020705020B03040203" pitchFamily="82" charset="0"/>
              </a:rPr>
              <a:t>INSTRUCTOR</a:t>
            </a:r>
            <a:endParaRPr lang="en-US" sz="6600" dirty="0">
              <a:latin typeface="Swis721 BdOul BT" panose="04020705020B03040203" pitchFamily="8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53A5-0BF9-4C9B-A954-E65996CEB90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71" y="0"/>
            <a:ext cx="7266855" cy="5625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799" y="3492374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Prove the calculation by removing the Power Source and measuring the resistance in the original combination circuit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81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6687</TotalTime>
  <Words>444</Words>
  <Application>Microsoft Office PowerPoint</Application>
  <PresentationFormat>On-screen Show (4:3)</PresentationFormat>
  <Paragraphs>191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 is an Apprentice</vt:lpstr>
      <vt:lpstr>PowerPoint Presentation</vt:lpstr>
      <vt:lpstr>PowerPoint Presentation</vt:lpstr>
      <vt:lpstr>PowerPoint Presentation</vt:lpstr>
      <vt:lpstr>Bill is an Apprentice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Tommi Marsans</dc:creator>
  <cp:lastModifiedBy>Jim Boyd</cp:lastModifiedBy>
  <cp:revision>212</cp:revision>
  <cp:lastPrinted>2013-10-15T20:50:32Z</cp:lastPrinted>
  <dcterms:created xsi:type="dcterms:W3CDTF">2013-07-12T14:07:55Z</dcterms:created>
  <dcterms:modified xsi:type="dcterms:W3CDTF">2013-12-09T15:03:00Z</dcterms:modified>
</cp:coreProperties>
</file>